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49"/>
  </p:notesMasterIdLst>
  <p:sldIdLst>
    <p:sldId id="256" r:id="rId5"/>
    <p:sldId id="257" r:id="rId6"/>
    <p:sldId id="259" r:id="rId7"/>
    <p:sldId id="320" r:id="rId8"/>
    <p:sldId id="289" r:id="rId9"/>
    <p:sldId id="348" r:id="rId10"/>
    <p:sldId id="272" r:id="rId11"/>
    <p:sldId id="298" r:id="rId12"/>
    <p:sldId id="260" r:id="rId13"/>
    <p:sldId id="261" r:id="rId14"/>
    <p:sldId id="262" r:id="rId15"/>
    <p:sldId id="263" r:id="rId16"/>
    <p:sldId id="264" r:id="rId17"/>
    <p:sldId id="266" r:id="rId18"/>
    <p:sldId id="267" r:id="rId19"/>
    <p:sldId id="268" r:id="rId20"/>
    <p:sldId id="352" r:id="rId21"/>
    <p:sldId id="322" r:id="rId22"/>
    <p:sldId id="353" r:id="rId23"/>
    <p:sldId id="354" r:id="rId24"/>
    <p:sldId id="355" r:id="rId25"/>
    <p:sldId id="356" r:id="rId26"/>
    <p:sldId id="357" r:id="rId27"/>
    <p:sldId id="323" r:id="rId28"/>
    <p:sldId id="331" r:id="rId29"/>
    <p:sldId id="318" r:id="rId30"/>
    <p:sldId id="316" r:id="rId31"/>
    <p:sldId id="319" r:id="rId32"/>
    <p:sldId id="292" r:id="rId33"/>
    <p:sldId id="333" r:id="rId34"/>
    <p:sldId id="279" r:id="rId35"/>
    <p:sldId id="296" r:id="rId36"/>
    <p:sldId id="335" r:id="rId37"/>
    <p:sldId id="349" r:id="rId38"/>
    <p:sldId id="350" r:id="rId39"/>
    <p:sldId id="344" r:id="rId40"/>
    <p:sldId id="345" r:id="rId41"/>
    <p:sldId id="324" r:id="rId42"/>
    <p:sldId id="308" r:id="rId43"/>
    <p:sldId id="309" r:id="rId44"/>
    <p:sldId id="310" r:id="rId45"/>
    <p:sldId id="312" r:id="rId46"/>
    <p:sldId id="325" r:id="rId47"/>
    <p:sldId id="311" r:id="rId48"/>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CBE2185-AB06-9699-9AD5-5E91BC386DCA}" name="Sterre Otten" initials="SO" userId="S::s.otten@hwf.nl::f13e7a63-7076-4fdf-88d1-bc2c9e23fdcb" providerId="AD"/>
  <p188:author id="{2B4AB4B3-DF34-613E-D576-F232EB893D48}" name="Sterre Otten" initials="SO" userId="S::s.otten@zorgkoepelwf.nl::f13e7a63-7076-4fdf-88d1-bc2c9e23fdcb"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429B95"/>
    <a:srgbClr val="E0EFDB"/>
    <a:srgbClr val="DEA33F"/>
    <a:srgbClr val="E65444"/>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193ADE-07E2-4904-8D8A-BB1D0B4FFC0C}" v="7" dt="2024-01-15T11:27:22.546"/>
  </p1510:revLst>
</p1510:revInfo>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80" autoAdjust="0"/>
    <p:restoredTop sz="79805" autoAdjust="0"/>
  </p:normalViewPr>
  <p:slideViewPr>
    <p:cSldViewPr snapToGrid="0">
      <p:cViewPr varScale="1">
        <p:scale>
          <a:sx n="75" d="100"/>
          <a:sy n="75" d="100"/>
        </p:scale>
        <p:origin x="24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presProps" Target="presProps.xml"/><Relationship Id="rId55" Type="http://schemas.microsoft.com/office/2018/10/relationships/authors" Target="author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8" Type="http://schemas.openxmlformats.org/officeDocument/2006/relationships/slide" Target="slides/slide4.xml"/><Relationship Id="rId51" Type="http://schemas.openxmlformats.org/officeDocument/2006/relationships/viewProps" Target="viewProps.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20" Type="http://schemas.openxmlformats.org/officeDocument/2006/relationships/slide" Target="slides/slide16.xml"/><Relationship Id="rId41" Type="http://schemas.openxmlformats.org/officeDocument/2006/relationships/slide" Target="slides/slide37.xml"/><Relationship Id="rId54"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B42CA2-8CB2-44BC-96AC-971ADAE73143}" type="datetimeFigureOut">
              <a:rPr lang="nl-NL" smtClean="0"/>
              <a:t>15-1-2024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9080F1C-F11E-4191-ACC1-2F2D711BAB62}" type="slidenum">
              <a:rPr lang="nl-NL" smtClean="0"/>
              <a:t>‹nr.›</a:t>
            </a:fld>
            <a:endParaRPr lang="nl-NL"/>
          </a:p>
        </p:txBody>
      </p:sp>
    </p:spTree>
    <p:extLst>
      <p:ext uri="{BB962C8B-B14F-4D97-AF65-F5344CB8AC3E}">
        <p14:creationId xmlns:p14="http://schemas.microsoft.com/office/powerpoint/2010/main" val="263045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Een FTO-bijeenkomst over het verstandig voorschrijven en afleveren van opioïden. </a:t>
            </a:r>
          </a:p>
        </p:txBody>
      </p:sp>
      <p:sp>
        <p:nvSpPr>
          <p:cNvPr id="4" name="Tijdelijke aanduiding voor dianummer 3"/>
          <p:cNvSpPr>
            <a:spLocks noGrp="1"/>
          </p:cNvSpPr>
          <p:nvPr>
            <p:ph type="sldNum" sz="quarter" idx="5"/>
          </p:nvPr>
        </p:nvSpPr>
        <p:spPr/>
        <p:txBody>
          <a:bodyPr/>
          <a:lstStyle/>
          <a:p>
            <a:fld id="{79080F1C-F11E-4191-ACC1-2F2D711BAB62}" type="slidenum">
              <a:rPr lang="nl-NL" smtClean="0"/>
              <a:t>1</a:t>
            </a:fld>
            <a:endParaRPr lang="nl-NL"/>
          </a:p>
        </p:txBody>
      </p:sp>
    </p:spTree>
    <p:extLst>
      <p:ext uri="{BB962C8B-B14F-4D97-AF65-F5344CB8AC3E}">
        <p14:creationId xmlns:p14="http://schemas.microsoft.com/office/powerpoint/2010/main" val="350013009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b="0" i="0" u="none" strike="noStrike" kern="1200" baseline="0" dirty="0">
                <a:solidFill>
                  <a:schemeClr val="tx1"/>
                </a:solidFill>
                <a:latin typeface="+mn-lt"/>
                <a:ea typeface="+mn-ea"/>
                <a:cs typeface="+mn-cs"/>
              </a:rPr>
              <a:t>Huisartsen schrijven het merendeel van de extramuraal gebruikte opioïden voor, maar een groeiend aandeel van de </a:t>
            </a:r>
            <a:r>
              <a:rPr lang="nl-NL" sz="1200" b="0" i="0" u="none" strike="noStrike" kern="1200" baseline="0" dirty="0" err="1">
                <a:solidFill>
                  <a:schemeClr val="tx1"/>
                </a:solidFill>
                <a:latin typeface="+mn-lt"/>
                <a:ea typeface="+mn-ea"/>
                <a:cs typeface="+mn-cs"/>
              </a:rPr>
              <a:t>opioïdvoorschriften</a:t>
            </a:r>
            <a:r>
              <a:rPr lang="nl-NL" sz="1200" b="0" i="0" u="none" strike="noStrike" kern="1200" baseline="0" dirty="0">
                <a:solidFill>
                  <a:schemeClr val="tx1"/>
                </a:solidFill>
                <a:latin typeface="+mn-lt"/>
                <a:ea typeface="+mn-ea"/>
                <a:cs typeface="+mn-cs"/>
              </a:rPr>
              <a:t> is afkomstig van medisch specialisten. De hoeveelheid </a:t>
            </a:r>
            <a:r>
              <a:rPr lang="nl-NL" sz="1200" b="0" i="0" u="none" strike="noStrike" kern="1200" baseline="0" dirty="0" err="1">
                <a:solidFill>
                  <a:schemeClr val="tx1"/>
                </a:solidFill>
                <a:latin typeface="+mn-lt"/>
                <a:ea typeface="+mn-ea"/>
                <a:cs typeface="+mn-cs"/>
              </a:rPr>
              <a:t>oxycodon</a:t>
            </a:r>
            <a:r>
              <a:rPr lang="nl-NL" sz="1200" b="0" i="0" u="none" strike="noStrike" kern="1200" baseline="0" dirty="0">
                <a:solidFill>
                  <a:schemeClr val="tx1"/>
                </a:solidFill>
                <a:latin typeface="+mn-lt"/>
                <a:ea typeface="+mn-ea"/>
                <a:cs typeface="+mn-cs"/>
              </a:rPr>
              <a:t> extramuraal voorgeschreven door medisch specialisten steeg in de periode 2010-2017 van 2,8 naar 14,2 procent (Schepens et al., 2019).</a:t>
            </a:r>
            <a:endParaRPr lang="nl-NL" dirty="0"/>
          </a:p>
          <a:p>
            <a:endParaRPr lang="nl-NL" dirty="0"/>
          </a:p>
        </p:txBody>
      </p:sp>
      <p:sp>
        <p:nvSpPr>
          <p:cNvPr id="4" name="Tijdelijke aanduiding voor dianummer 3"/>
          <p:cNvSpPr>
            <a:spLocks noGrp="1"/>
          </p:cNvSpPr>
          <p:nvPr>
            <p:ph type="sldNum" sz="quarter" idx="5"/>
          </p:nvPr>
        </p:nvSpPr>
        <p:spPr/>
        <p:txBody>
          <a:bodyPr/>
          <a:lstStyle/>
          <a:p>
            <a:fld id="{79080F1C-F11E-4191-ACC1-2F2D711BAB62}" type="slidenum">
              <a:rPr lang="nl-NL" smtClean="0"/>
              <a:t>10</a:t>
            </a:fld>
            <a:endParaRPr lang="nl-NL"/>
          </a:p>
        </p:txBody>
      </p:sp>
    </p:spTree>
    <p:extLst>
      <p:ext uri="{BB962C8B-B14F-4D97-AF65-F5344CB8AC3E}">
        <p14:creationId xmlns:p14="http://schemas.microsoft.com/office/powerpoint/2010/main" val="2779295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b="0" i="0" u="none" strike="noStrike" kern="1200" baseline="0" dirty="0">
                <a:solidFill>
                  <a:schemeClr val="tx1"/>
                </a:solidFill>
                <a:latin typeface="+mn-lt"/>
                <a:ea typeface="+mn-ea"/>
                <a:cs typeface="+mn-cs"/>
              </a:rPr>
              <a:t>Aan ruim de helft van de nieuwe gebruikers verstrekten apothekers </a:t>
            </a:r>
            <a:r>
              <a:rPr lang="nl-NL" sz="1200" b="0" i="0" u="none" strike="noStrike" kern="1200" baseline="0" dirty="0" err="1">
                <a:solidFill>
                  <a:schemeClr val="tx1"/>
                </a:solidFill>
                <a:latin typeface="+mn-lt"/>
                <a:ea typeface="+mn-ea"/>
                <a:cs typeface="+mn-cs"/>
              </a:rPr>
              <a:t>oxycodon</a:t>
            </a:r>
            <a:r>
              <a:rPr lang="nl-NL" sz="1200" b="0" i="0" u="none" strike="noStrike" kern="1200" baseline="0" dirty="0">
                <a:solidFill>
                  <a:schemeClr val="tx1"/>
                </a:solidFill>
                <a:latin typeface="+mn-lt"/>
                <a:ea typeface="+mn-ea"/>
                <a:cs typeface="+mn-cs"/>
              </a:rPr>
              <a:t> op voorschrift van een medisch specialist (28 procent een 'gewone‘ chirurg, 27 procent een orthopedisch chirurg en 13 procent een internist). De huisartsen waren verantwoordelijk voor 39 procent van de voorschriften aan nieuwe </a:t>
            </a:r>
            <a:r>
              <a:rPr lang="nl-NL" sz="1200" b="0" i="0" u="none" strike="noStrike" kern="1200" baseline="0" dirty="0" err="1">
                <a:solidFill>
                  <a:schemeClr val="tx1"/>
                </a:solidFill>
                <a:latin typeface="+mn-lt"/>
                <a:ea typeface="+mn-ea"/>
                <a:cs typeface="+mn-cs"/>
              </a:rPr>
              <a:t>oxycodongebruikers</a:t>
            </a:r>
            <a:r>
              <a:rPr lang="nl-NL" sz="1200" b="0" i="0" u="none" strike="noStrike" kern="1200" baseline="0" dirty="0">
                <a:solidFill>
                  <a:schemeClr val="tx1"/>
                </a:solidFill>
                <a:latin typeface="+mn-lt"/>
                <a:ea typeface="+mn-ea"/>
                <a:cs typeface="+mn-cs"/>
              </a:rPr>
              <a:t>. De overige nieuwe gebruikers kregen het voorschrift van bijvoorbeeld een kaakchirurg of specialist ouderengeneeskunde (SFK, 2019).</a:t>
            </a:r>
            <a:endParaRPr lang="nl-NL" dirty="0"/>
          </a:p>
          <a:p>
            <a:endParaRPr lang="nl-NL" dirty="0"/>
          </a:p>
        </p:txBody>
      </p:sp>
      <p:sp>
        <p:nvSpPr>
          <p:cNvPr id="4" name="Tijdelijke aanduiding voor dianummer 3"/>
          <p:cNvSpPr>
            <a:spLocks noGrp="1"/>
          </p:cNvSpPr>
          <p:nvPr>
            <p:ph type="sldNum" sz="quarter" idx="5"/>
          </p:nvPr>
        </p:nvSpPr>
        <p:spPr/>
        <p:txBody>
          <a:bodyPr/>
          <a:lstStyle/>
          <a:p>
            <a:fld id="{79080F1C-F11E-4191-ACC1-2F2D711BAB62}" type="slidenum">
              <a:rPr lang="nl-NL" smtClean="0"/>
              <a:t>11</a:t>
            </a:fld>
            <a:endParaRPr lang="nl-NL"/>
          </a:p>
        </p:txBody>
      </p:sp>
    </p:spTree>
    <p:extLst>
      <p:ext uri="{BB962C8B-B14F-4D97-AF65-F5344CB8AC3E}">
        <p14:creationId xmlns:p14="http://schemas.microsoft.com/office/powerpoint/2010/main" val="399834969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dirty="0">
                <a:effectLst/>
                <a:latin typeface="Verdana" panose="020B0604030504040204" pitchFamily="34" charset="0"/>
                <a:ea typeface="Times New Roman" panose="02020603050405020304" pitchFamily="18" charset="0"/>
                <a:cs typeface="Arial" panose="020B0604020202020204" pitchFamily="34" charset="0"/>
              </a:rPr>
              <a:t>Bij de keuze voor een sterkwerkend </a:t>
            </a:r>
            <a:r>
              <a:rPr lang="nl-NL" sz="1200" dirty="0" err="1">
                <a:effectLst/>
                <a:latin typeface="Verdana" panose="020B0604030504040204" pitchFamily="34" charset="0"/>
                <a:ea typeface="Times New Roman" panose="02020603050405020304" pitchFamily="18" charset="0"/>
                <a:cs typeface="Arial" panose="020B0604020202020204" pitchFamily="34" charset="0"/>
              </a:rPr>
              <a:t>opioïd</a:t>
            </a:r>
            <a:r>
              <a:rPr lang="nl-NL" sz="1200" dirty="0">
                <a:effectLst/>
                <a:latin typeface="Verdana" panose="020B0604030504040204" pitchFamily="34" charset="0"/>
                <a:ea typeface="Times New Roman" panose="02020603050405020304" pitchFamily="18" charset="0"/>
                <a:cs typeface="Arial" panose="020B0604020202020204" pitchFamily="34" charset="0"/>
              </a:rPr>
              <a:t> gaat de voorkeur uit naar een oraal langwerkend morfinepreparaat. </a:t>
            </a:r>
            <a:r>
              <a:rPr lang="nl-NL" sz="1200" dirty="0">
                <a:solidFill>
                  <a:srgbClr val="292929"/>
                </a:solidFill>
                <a:effectLst/>
                <a:latin typeface="Verdana" panose="020B0604030504040204" pitchFamily="34" charset="0"/>
                <a:ea typeface="Times New Roman" panose="02020603050405020304" pitchFamily="18" charset="0"/>
                <a:cs typeface="Arial" panose="020B0604020202020204" pitchFamily="34" charset="0"/>
              </a:rPr>
              <a:t>Bij problemen met orale toediening heeft een </a:t>
            </a:r>
            <a:r>
              <a:rPr lang="nl-NL" sz="1200" dirty="0" err="1">
                <a:solidFill>
                  <a:srgbClr val="292929"/>
                </a:solidFill>
                <a:effectLst/>
                <a:latin typeface="Verdana" panose="020B0604030504040204" pitchFamily="34" charset="0"/>
                <a:ea typeface="Times New Roman" panose="02020603050405020304" pitchFamily="18" charset="0"/>
                <a:cs typeface="Arial" panose="020B0604020202020204" pitchFamily="34" charset="0"/>
              </a:rPr>
              <a:t>fentanylpleister</a:t>
            </a:r>
            <a:r>
              <a:rPr lang="nl-NL" sz="1200" dirty="0">
                <a:solidFill>
                  <a:srgbClr val="292929"/>
                </a:solidFill>
                <a:effectLst/>
                <a:latin typeface="Verdana" panose="020B0604030504040204" pitchFamily="34" charset="0"/>
                <a:ea typeface="Times New Roman" panose="02020603050405020304" pitchFamily="18" charset="0"/>
                <a:cs typeface="Arial" panose="020B0604020202020204" pitchFamily="34" charset="0"/>
              </a:rPr>
              <a:t> of eventueel parenterale toediening van morfine de voorkeur. </a:t>
            </a:r>
            <a:r>
              <a:rPr lang="nl-NL" sz="1200" dirty="0">
                <a:effectLst/>
                <a:latin typeface="Verdana" panose="020B0604030504040204" pitchFamily="34" charset="0"/>
                <a:ea typeface="Times New Roman" panose="02020603050405020304" pitchFamily="18" charset="0"/>
                <a:cs typeface="Arial" panose="020B0604020202020204" pitchFamily="34" charset="0"/>
              </a:rPr>
              <a:t>Bij een onvoldoende pijnstillend effect wordt </a:t>
            </a:r>
            <a:r>
              <a:rPr lang="nl-NL" sz="1200" dirty="0" err="1">
                <a:effectLst/>
                <a:latin typeface="Verdana" panose="020B0604030504040204" pitchFamily="34" charset="0"/>
                <a:ea typeface="Times New Roman" panose="02020603050405020304" pitchFamily="18" charset="0"/>
                <a:cs typeface="Arial" panose="020B0604020202020204" pitchFamily="34" charset="0"/>
              </a:rPr>
              <a:t>opioïd</a:t>
            </a:r>
            <a:r>
              <a:rPr lang="nl-NL" sz="1200" dirty="0">
                <a:effectLst/>
                <a:latin typeface="Verdana" panose="020B0604030504040204" pitchFamily="34" charset="0"/>
                <a:ea typeface="Times New Roman" panose="02020603050405020304" pitchFamily="18" charset="0"/>
                <a:cs typeface="Arial" panose="020B0604020202020204" pitchFamily="34" charset="0"/>
              </a:rPr>
              <a:t>-rotatie aanbevolen </a:t>
            </a:r>
            <a:r>
              <a:rPr lang="nl-NL" sz="1200" dirty="0">
                <a:solidFill>
                  <a:srgbClr val="292929"/>
                </a:solidFill>
                <a:effectLst/>
                <a:highlight>
                  <a:srgbClr val="FFFF00"/>
                </a:highlight>
                <a:latin typeface="Verdana" panose="020B0604030504040204" pitchFamily="34" charset="0"/>
                <a:ea typeface="Times New Roman" panose="02020603050405020304" pitchFamily="18" charset="0"/>
                <a:cs typeface="Arial" panose="020B0604020202020204" pitchFamily="34" charset="0"/>
              </a:rPr>
              <a:t>(Werkwijzen verstandig voorschrijven en afleveren opioïden, 2023).</a:t>
            </a:r>
            <a:endParaRPr lang="nl-NL" dirty="0"/>
          </a:p>
        </p:txBody>
      </p:sp>
      <p:sp>
        <p:nvSpPr>
          <p:cNvPr id="4" name="Tijdelijke aanduiding voor dianummer 3"/>
          <p:cNvSpPr>
            <a:spLocks noGrp="1"/>
          </p:cNvSpPr>
          <p:nvPr>
            <p:ph type="sldNum" sz="quarter" idx="5"/>
          </p:nvPr>
        </p:nvSpPr>
        <p:spPr/>
        <p:txBody>
          <a:bodyPr/>
          <a:lstStyle/>
          <a:p>
            <a:fld id="{79080F1C-F11E-4191-ACC1-2F2D711BAB62}" type="slidenum">
              <a:rPr lang="nl-NL" smtClean="0"/>
              <a:t>12</a:t>
            </a:fld>
            <a:endParaRPr lang="nl-NL"/>
          </a:p>
        </p:txBody>
      </p:sp>
    </p:spTree>
    <p:extLst>
      <p:ext uri="{BB962C8B-B14F-4D97-AF65-F5344CB8AC3E}">
        <p14:creationId xmlns:p14="http://schemas.microsoft.com/office/powerpoint/2010/main" val="341008269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b="0" i="0" u="none" strike="noStrike" kern="1200" baseline="0" dirty="0">
                <a:solidFill>
                  <a:schemeClr val="tx1"/>
                </a:solidFill>
                <a:latin typeface="+mn-lt"/>
                <a:ea typeface="+mn-ea"/>
                <a:cs typeface="+mn-cs"/>
              </a:rPr>
              <a:t>Voor de behandeling van pijn is het zinvol om onderscheid te maken tussen </a:t>
            </a:r>
            <a:r>
              <a:rPr lang="nl-NL" sz="1200" b="0" i="0" u="none" strike="noStrike" kern="1200" baseline="0" dirty="0" err="1">
                <a:solidFill>
                  <a:schemeClr val="tx1"/>
                </a:solidFill>
                <a:latin typeface="+mn-lt"/>
                <a:ea typeface="+mn-ea"/>
                <a:cs typeface="+mn-cs"/>
              </a:rPr>
              <a:t>nociceptieve</a:t>
            </a:r>
            <a:r>
              <a:rPr lang="nl-NL" sz="1200" b="0" i="0" u="none" strike="noStrike" kern="1200" baseline="0" dirty="0">
                <a:solidFill>
                  <a:schemeClr val="tx1"/>
                </a:solidFill>
                <a:latin typeface="+mn-lt"/>
                <a:ea typeface="+mn-ea"/>
                <a:cs typeface="+mn-cs"/>
              </a:rPr>
              <a:t> en </a:t>
            </a:r>
            <a:r>
              <a:rPr lang="nl-NL" sz="1200" b="0" i="0" u="none" strike="noStrike" kern="1200" baseline="0" dirty="0" err="1">
                <a:solidFill>
                  <a:schemeClr val="tx1"/>
                </a:solidFill>
                <a:latin typeface="+mn-lt"/>
                <a:ea typeface="+mn-ea"/>
                <a:cs typeface="+mn-cs"/>
              </a:rPr>
              <a:t>neuropathische</a:t>
            </a:r>
            <a:r>
              <a:rPr lang="nl-NL" sz="1200" b="0" i="0" u="none" strike="noStrike" kern="1200" baseline="0" dirty="0">
                <a:solidFill>
                  <a:schemeClr val="tx1"/>
                </a:solidFill>
                <a:latin typeface="+mn-lt"/>
                <a:ea typeface="+mn-ea"/>
                <a:cs typeface="+mn-cs"/>
              </a:rPr>
              <a:t> pijn. </a:t>
            </a:r>
            <a:r>
              <a:rPr lang="nl-NL" sz="1200" b="0" i="0" u="none" strike="noStrike" kern="1200" baseline="0" dirty="0" err="1">
                <a:solidFill>
                  <a:schemeClr val="tx1"/>
                </a:solidFill>
                <a:latin typeface="+mn-lt"/>
                <a:ea typeface="+mn-ea"/>
                <a:cs typeface="+mn-cs"/>
              </a:rPr>
              <a:t>Nociceptieve</a:t>
            </a:r>
            <a:r>
              <a:rPr lang="nl-NL" sz="1200" b="0" i="0" u="none" strike="noStrike" kern="1200" baseline="0" dirty="0">
                <a:solidFill>
                  <a:schemeClr val="tx1"/>
                </a:solidFill>
                <a:latin typeface="+mn-lt"/>
                <a:ea typeface="+mn-ea"/>
                <a:cs typeface="+mn-cs"/>
              </a:rPr>
              <a:t> pijn kan je namelijk behandelen met opioïden. </a:t>
            </a:r>
            <a:r>
              <a:rPr lang="nl-NL" sz="1200" b="0" i="0" u="none" strike="noStrike" kern="1200" baseline="0" dirty="0" err="1">
                <a:solidFill>
                  <a:schemeClr val="tx1"/>
                </a:solidFill>
                <a:latin typeface="+mn-lt"/>
                <a:ea typeface="+mn-ea"/>
                <a:cs typeface="+mn-cs"/>
              </a:rPr>
              <a:t>Neuropathische</a:t>
            </a:r>
            <a:r>
              <a:rPr lang="nl-NL" sz="1200" b="0" i="0" u="none" strike="noStrike" kern="1200" baseline="0" dirty="0">
                <a:solidFill>
                  <a:schemeClr val="tx1"/>
                </a:solidFill>
                <a:latin typeface="+mn-lt"/>
                <a:ea typeface="+mn-ea"/>
                <a:cs typeface="+mn-cs"/>
              </a:rPr>
              <a:t> pijn reageert vaak niet of nauwelijks op opioïden </a:t>
            </a:r>
            <a:r>
              <a:rPr lang="nl-NL" sz="1200" dirty="0">
                <a:solidFill>
                  <a:srgbClr val="292929"/>
                </a:solidFill>
                <a:effectLst/>
                <a:highlight>
                  <a:srgbClr val="FFFF00"/>
                </a:highlight>
                <a:latin typeface="Verdana" panose="020B0604030504040204" pitchFamily="34" charset="0"/>
                <a:ea typeface="Times New Roman" panose="02020603050405020304" pitchFamily="18" charset="0"/>
                <a:cs typeface="Arial" panose="020B0604020202020204" pitchFamily="34" charset="0"/>
              </a:rPr>
              <a:t>(Werkwijzen verstandig voorschrijven en afleveren opioïden, 2023).</a:t>
            </a:r>
            <a:endParaRPr lang="nl-NL" dirty="0"/>
          </a:p>
        </p:txBody>
      </p:sp>
      <p:sp>
        <p:nvSpPr>
          <p:cNvPr id="4" name="Tijdelijke aanduiding voor dianummer 3"/>
          <p:cNvSpPr>
            <a:spLocks noGrp="1"/>
          </p:cNvSpPr>
          <p:nvPr>
            <p:ph type="sldNum" sz="quarter" idx="5"/>
          </p:nvPr>
        </p:nvSpPr>
        <p:spPr/>
        <p:txBody>
          <a:bodyPr/>
          <a:lstStyle/>
          <a:p>
            <a:fld id="{79080F1C-F11E-4191-ACC1-2F2D711BAB62}" type="slidenum">
              <a:rPr lang="nl-NL" smtClean="0"/>
              <a:t>13</a:t>
            </a:fld>
            <a:endParaRPr lang="nl-NL"/>
          </a:p>
        </p:txBody>
      </p:sp>
    </p:spTree>
    <p:extLst>
      <p:ext uri="{BB962C8B-B14F-4D97-AF65-F5344CB8AC3E}">
        <p14:creationId xmlns:p14="http://schemas.microsoft.com/office/powerpoint/2010/main" val="18218130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b="0" i="0" u="none" strike="noStrike" kern="1200" baseline="0" dirty="0">
                <a:solidFill>
                  <a:schemeClr val="tx1"/>
                </a:solidFill>
                <a:latin typeface="+mn-lt"/>
                <a:ea typeface="+mn-ea"/>
                <a:cs typeface="+mn-cs"/>
              </a:rPr>
              <a:t>Sterkwerkende opioïden hebben bewezen effect bij pijn door kanker. Echter is de effectiviteit bij andere vormen van chronische pijn minder bewezen. In vergelijking met placebo heeft slechts ongeveer 12 procent van de onderzochte patiënt baat bij een </a:t>
            </a:r>
            <a:r>
              <a:rPr lang="nl-NL" sz="1200" b="0" i="0" u="none" strike="noStrike" kern="1200" baseline="0" dirty="0" err="1">
                <a:solidFill>
                  <a:schemeClr val="tx1"/>
                </a:solidFill>
                <a:latin typeface="+mn-lt"/>
                <a:ea typeface="+mn-ea"/>
                <a:cs typeface="+mn-cs"/>
              </a:rPr>
              <a:t>opioïd</a:t>
            </a:r>
            <a:r>
              <a:rPr lang="nl-NL" sz="1200" b="0" i="0" u="none" strike="noStrike" kern="1200" baseline="0" dirty="0">
                <a:solidFill>
                  <a:schemeClr val="tx1"/>
                </a:solidFill>
                <a:latin typeface="+mn-lt"/>
                <a:ea typeface="+mn-ea"/>
                <a:cs typeface="+mn-cs"/>
              </a:rPr>
              <a:t> (Kerst en Janssens, 2019). Wel is er een kans op ernstige bijwerkingen, zoals problemen in het dagelijks functioneren door sufheid, noodzaak tot gebruik van laxantia en kans op afhankelijkheid en gewenning, waardoor steeds hogere doseringen nodig zijn en meer bijwerkingen mogelijk zijn (NHG-Standaard </a:t>
            </a:r>
            <a:r>
              <a:rPr lang="nl-NL" sz="1200" b="0" i="1" u="none" strike="noStrike" kern="1200" baseline="0" dirty="0">
                <a:solidFill>
                  <a:schemeClr val="tx1"/>
                </a:solidFill>
                <a:latin typeface="+mn-lt"/>
                <a:ea typeface="+mn-ea"/>
                <a:cs typeface="+mn-cs"/>
              </a:rPr>
              <a:t>Pijn</a:t>
            </a:r>
            <a:r>
              <a:rPr lang="nl-NL" sz="1200" b="0" i="0" u="none" strike="noStrike" kern="1200" baseline="0" dirty="0">
                <a:solidFill>
                  <a:schemeClr val="tx1"/>
                </a:solidFill>
                <a:latin typeface="+mn-lt"/>
                <a:ea typeface="+mn-ea"/>
                <a:cs typeface="+mn-cs"/>
              </a:rPr>
              <a:t>, 2023).</a:t>
            </a:r>
            <a:endParaRPr lang="nl-NL" dirty="0"/>
          </a:p>
          <a:p>
            <a:endParaRPr lang="nl-NL" dirty="0"/>
          </a:p>
        </p:txBody>
      </p:sp>
      <p:sp>
        <p:nvSpPr>
          <p:cNvPr id="4" name="Tijdelijke aanduiding voor dianummer 3"/>
          <p:cNvSpPr>
            <a:spLocks noGrp="1"/>
          </p:cNvSpPr>
          <p:nvPr>
            <p:ph type="sldNum" sz="quarter" idx="5"/>
          </p:nvPr>
        </p:nvSpPr>
        <p:spPr/>
        <p:txBody>
          <a:bodyPr/>
          <a:lstStyle/>
          <a:p>
            <a:fld id="{79080F1C-F11E-4191-ACC1-2F2D711BAB62}" type="slidenum">
              <a:rPr lang="nl-NL" smtClean="0"/>
              <a:t>14</a:t>
            </a:fld>
            <a:endParaRPr lang="nl-NL"/>
          </a:p>
        </p:txBody>
      </p:sp>
    </p:spTree>
    <p:extLst>
      <p:ext uri="{BB962C8B-B14F-4D97-AF65-F5344CB8AC3E}">
        <p14:creationId xmlns:p14="http://schemas.microsoft.com/office/powerpoint/2010/main" val="4076424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200" b="0" i="0" u="none" strike="noStrike" kern="1200" baseline="0" dirty="0">
                <a:solidFill>
                  <a:schemeClr val="tx1"/>
                </a:solidFill>
                <a:latin typeface="+mn-lt"/>
                <a:ea typeface="+mn-ea"/>
                <a:cs typeface="+mn-cs"/>
              </a:rPr>
              <a:t>Tussen de sterkwerkende opioïden zijn er geen verschillen in effectiviteit en bijwerkingen. Bij de keuze voor een sterkwerkend </a:t>
            </a:r>
            <a:r>
              <a:rPr lang="nl-NL" sz="1200" b="0" i="0" u="none" strike="noStrike" kern="1200" baseline="0" dirty="0" err="1">
                <a:solidFill>
                  <a:schemeClr val="tx1"/>
                </a:solidFill>
                <a:latin typeface="+mn-lt"/>
                <a:ea typeface="+mn-ea"/>
                <a:cs typeface="+mn-cs"/>
              </a:rPr>
              <a:t>opioïd</a:t>
            </a:r>
            <a:r>
              <a:rPr lang="nl-NL" sz="1200" b="0" i="0" u="none" strike="noStrike" kern="1200" baseline="0" dirty="0">
                <a:solidFill>
                  <a:schemeClr val="tx1"/>
                </a:solidFill>
                <a:latin typeface="+mn-lt"/>
                <a:ea typeface="+mn-ea"/>
                <a:cs typeface="+mn-cs"/>
              </a:rPr>
              <a:t> gaat de voorkeur uit naar een oraal morfinepreparaat. Daarmee is namelijk de meeste ervaring opgedaan. Bij het ontbreken van een pijnstillend effect kan de huisarts </a:t>
            </a:r>
            <a:r>
              <a:rPr lang="nl-NL" sz="1200" b="0" i="0" u="none" strike="noStrike" kern="1200" baseline="0" dirty="0" err="1">
                <a:solidFill>
                  <a:schemeClr val="tx1"/>
                </a:solidFill>
                <a:latin typeface="+mn-lt"/>
                <a:ea typeface="+mn-ea"/>
                <a:cs typeface="+mn-cs"/>
              </a:rPr>
              <a:t>opioïdrotatie</a:t>
            </a:r>
            <a:r>
              <a:rPr lang="nl-NL" sz="1200" b="0" i="0" u="none" strike="noStrike" kern="1200" baseline="0" dirty="0">
                <a:solidFill>
                  <a:schemeClr val="tx1"/>
                </a:solidFill>
                <a:latin typeface="+mn-lt"/>
                <a:ea typeface="+mn-ea"/>
                <a:cs typeface="+mn-cs"/>
              </a:rPr>
              <a:t> toepassen </a:t>
            </a:r>
            <a:r>
              <a:rPr lang="nl-NL" sz="1200" dirty="0">
                <a:solidFill>
                  <a:srgbClr val="292929"/>
                </a:solidFill>
                <a:effectLst/>
                <a:highlight>
                  <a:srgbClr val="FFFF00"/>
                </a:highlight>
                <a:latin typeface="Verdana" panose="020B0604030504040204" pitchFamily="34" charset="0"/>
                <a:ea typeface="Times New Roman" panose="02020603050405020304" pitchFamily="18" charset="0"/>
                <a:cs typeface="Arial" panose="020B0604020202020204" pitchFamily="34" charset="0"/>
              </a:rPr>
              <a:t>(Werkwijzen verstandig voorschrijven en afleveren opioïden, 2023).</a:t>
            </a:r>
            <a:endParaRPr lang="nl-NL" dirty="0"/>
          </a:p>
        </p:txBody>
      </p:sp>
      <p:sp>
        <p:nvSpPr>
          <p:cNvPr id="4" name="Tijdelijke aanduiding voor dianummer 3"/>
          <p:cNvSpPr>
            <a:spLocks noGrp="1"/>
          </p:cNvSpPr>
          <p:nvPr>
            <p:ph type="sldNum" sz="quarter" idx="5"/>
          </p:nvPr>
        </p:nvSpPr>
        <p:spPr/>
        <p:txBody>
          <a:bodyPr/>
          <a:lstStyle/>
          <a:p>
            <a:fld id="{79080F1C-F11E-4191-ACC1-2F2D711BAB62}" type="slidenum">
              <a:rPr lang="nl-NL" smtClean="0"/>
              <a:t>15</a:t>
            </a:fld>
            <a:endParaRPr lang="nl-NL"/>
          </a:p>
        </p:txBody>
      </p:sp>
    </p:spTree>
    <p:extLst>
      <p:ext uri="{BB962C8B-B14F-4D97-AF65-F5344CB8AC3E}">
        <p14:creationId xmlns:p14="http://schemas.microsoft.com/office/powerpoint/2010/main" val="37937379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0" i="0" u="none" strike="noStrike" kern="1200" baseline="0" dirty="0">
                <a:solidFill>
                  <a:schemeClr val="tx1"/>
                </a:solidFill>
                <a:latin typeface="+mn-lt"/>
                <a:ea typeface="+mn-ea"/>
                <a:cs typeface="+mn-cs"/>
              </a:rPr>
              <a:t>Bij langdurig gebruik treedt bij alle sterkwerkende opioïden lichamelijk afhankelijkheid op. De mate waarin dit optreedt, verschilt per persoon. Zo hebben patiënten met een verhoogde verslavingsgevoeligheid een grotere kans op afhankelijkheid. Bij staken of sterke dosisverlaging kunnen onthoudingsverschijnselen optreden. De snelheid waarmee deze optreden, hangt samen met de halfwaardetijd van het gebruikte sterkwerkend </a:t>
            </a:r>
            <a:r>
              <a:rPr lang="nl-NL" sz="1200" b="0" i="0" u="none" strike="noStrike" kern="1200" baseline="0" dirty="0" err="1">
                <a:solidFill>
                  <a:schemeClr val="tx1"/>
                </a:solidFill>
                <a:latin typeface="+mn-lt"/>
                <a:ea typeface="+mn-ea"/>
                <a:cs typeface="+mn-cs"/>
              </a:rPr>
              <a:t>opioïd</a:t>
            </a:r>
            <a:r>
              <a:rPr lang="nl-NL" sz="1200" b="0" i="0" u="none" strike="noStrike" kern="1200" baseline="0" dirty="0">
                <a:solidFill>
                  <a:schemeClr val="tx1"/>
                </a:solidFill>
                <a:latin typeface="+mn-lt"/>
                <a:ea typeface="+mn-ea"/>
                <a:cs typeface="+mn-cs"/>
              </a:rPr>
              <a:t>. Een geleidelijke afbouw van de dosering voorkomt ernstige onthoudingsverschijnselen (NHG-Standaard </a:t>
            </a:r>
            <a:r>
              <a:rPr lang="nl-NL" sz="1200" b="0" i="1" u="none" strike="noStrike" kern="1200" baseline="0" dirty="0">
                <a:solidFill>
                  <a:schemeClr val="tx1"/>
                </a:solidFill>
                <a:latin typeface="+mn-lt"/>
                <a:ea typeface="+mn-ea"/>
                <a:cs typeface="+mn-cs"/>
              </a:rPr>
              <a:t>Pijn</a:t>
            </a:r>
            <a:r>
              <a:rPr lang="nl-NL" sz="1200" b="0" i="0" u="none" strike="noStrike" kern="1200" baseline="0" dirty="0">
                <a:solidFill>
                  <a:schemeClr val="tx1"/>
                </a:solidFill>
                <a:latin typeface="+mn-lt"/>
                <a:ea typeface="+mn-ea"/>
                <a:cs typeface="+mn-cs"/>
              </a:rPr>
              <a:t>, 2023). </a:t>
            </a:r>
            <a:endParaRPr lang="nl-NL" dirty="0"/>
          </a:p>
          <a:p>
            <a:endParaRPr lang="nl-NL" dirty="0"/>
          </a:p>
        </p:txBody>
      </p:sp>
      <p:sp>
        <p:nvSpPr>
          <p:cNvPr id="4" name="Tijdelijke aanduiding voor dianummer 3"/>
          <p:cNvSpPr>
            <a:spLocks noGrp="1"/>
          </p:cNvSpPr>
          <p:nvPr>
            <p:ph type="sldNum" sz="quarter" idx="5"/>
          </p:nvPr>
        </p:nvSpPr>
        <p:spPr/>
        <p:txBody>
          <a:bodyPr/>
          <a:lstStyle/>
          <a:p>
            <a:fld id="{79080F1C-F11E-4191-ACC1-2F2D711BAB62}" type="slidenum">
              <a:rPr lang="nl-NL" smtClean="0"/>
              <a:t>16</a:t>
            </a:fld>
            <a:endParaRPr lang="nl-NL"/>
          </a:p>
        </p:txBody>
      </p:sp>
    </p:spTree>
    <p:extLst>
      <p:ext uri="{BB962C8B-B14F-4D97-AF65-F5344CB8AC3E}">
        <p14:creationId xmlns:p14="http://schemas.microsoft.com/office/powerpoint/2010/main" val="382135248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dirty="0">
                <a:effectLst/>
                <a:latin typeface="Verdana" panose="020B0604030504040204" pitchFamily="34" charset="0"/>
                <a:ea typeface="Times New Roman" panose="02020603050405020304" pitchFamily="18" charset="0"/>
                <a:cs typeface="Arial" panose="020B0604020202020204" pitchFamily="34" charset="0"/>
              </a:rPr>
              <a:t>Als een patiënt de dosering kan verlagen door </a:t>
            </a:r>
            <a:r>
              <a:rPr lang="nl-NL" sz="1200" dirty="0">
                <a:solidFill>
                  <a:srgbClr val="292929"/>
                </a:solidFill>
                <a:effectLst/>
                <a:latin typeface="Verdana" panose="020B0604030504040204" pitchFamily="34" charset="0"/>
                <a:ea typeface="Times New Roman" panose="02020603050405020304" pitchFamily="18" charset="0"/>
                <a:cs typeface="Arial" panose="020B0604020202020204" pitchFamily="34" charset="0"/>
              </a:rPr>
              <a:t>afname van de pijn, dan is de dosering geleidelijk verlagen zinvol ter voorkóming van lichamelijke onthoudingsverschijnselen. </a:t>
            </a:r>
            <a:r>
              <a:rPr lang="nl-NL" sz="1200" dirty="0">
                <a:solidFill>
                  <a:srgbClr val="292929"/>
                </a:solidFill>
                <a:effectLst/>
                <a:highlight>
                  <a:srgbClr val="FFFF00"/>
                </a:highlight>
                <a:latin typeface="Verdana" panose="020B0604030504040204" pitchFamily="34" charset="0"/>
                <a:ea typeface="Times New Roman" panose="02020603050405020304" pitchFamily="18" charset="0"/>
                <a:cs typeface="Arial" panose="020B0604020202020204" pitchFamily="34" charset="0"/>
              </a:rPr>
              <a:t>Je kan de dosering bij kortdurend gebruik (arbitrair korter dan één maand) elke twee dagen halveren. Bij langdurig gebruik verlaag je elke week de dosering met 10 tot 25 procent (Werkwijzen verstandig voorschrijven en afleveren opioïden, 2023).</a:t>
            </a:r>
            <a:endParaRPr lang="nl-NL" dirty="0"/>
          </a:p>
          <a:p>
            <a:endParaRPr lang="nl-NL" dirty="0"/>
          </a:p>
        </p:txBody>
      </p:sp>
      <p:sp>
        <p:nvSpPr>
          <p:cNvPr id="4" name="Tijdelijke aanduiding voor dianummer 3"/>
          <p:cNvSpPr>
            <a:spLocks noGrp="1"/>
          </p:cNvSpPr>
          <p:nvPr>
            <p:ph type="sldNum" sz="quarter" idx="5"/>
          </p:nvPr>
        </p:nvSpPr>
        <p:spPr/>
        <p:txBody>
          <a:bodyPr/>
          <a:lstStyle/>
          <a:p>
            <a:fld id="{79080F1C-F11E-4191-ACC1-2F2D711BAB62}" type="slidenum">
              <a:rPr lang="nl-NL" smtClean="0"/>
              <a:t>17</a:t>
            </a:fld>
            <a:endParaRPr lang="nl-NL"/>
          </a:p>
        </p:txBody>
      </p:sp>
    </p:spTree>
    <p:extLst>
      <p:ext uri="{BB962C8B-B14F-4D97-AF65-F5344CB8AC3E}">
        <p14:creationId xmlns:p14="http://schemas.microsoft.com/office/powerpoint/2010/main" val="90731420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171450" indent="-171450">
              <a:buFont typeface="Arial" panose="020B0604020202020204" pitchFamily="34" charset="0"/>
              <a:buChar char="•"/>
            </a:pPr>
            <a:r>
              <a:rPr lang="nl-NL" sz="1200" b="0" i="0" u="none" strike="noStrike" kern="1200" baseline="0" dirty="0">
                <a:solidFill>
                  <a:schemeClr val="tx1"/>
                </a:solidFill>
                <a:latin typeface="+mn-lt"/>
                <a:ea typeface="+mn-ea"/>
                <a:cs typeface="+mn-cs"/>
              </a:rPr>
              <a:t>Presenteer de grafieken. Bespreek de onderlinge verschillen en ga na in welke mate de deelnemers voorschrijven volgens de adviezen in de Werkwijzen verstandig voorschrijven en afleveren opioïden. </a:t>
            </a:r>
          </a:p>
          <a:p>
            <a:pPr marL="171450" indent="-171450">
              <a:buFont typeface="Arial" panose="020B0604020202020204" pitchFamily="34" charset="0"/>
              <a:buChar char="•"/>
            </a:pPr>
            <a:r>
              <a:rPr lang="nl-NL" sz="1200" b="0" i="0" u="none" strike="noStrike" kern="1200" baseline="0" dirty="0">
                <a:solidFill>
                  <a:schemeClr val="tx1"/>
                </a:solidFill>
                <a:latin typeface="+mn-lt"/>
                <a:ea typeface="+mn-ea"/>
                <a:cs typeface="+mn-cs"/>
              </a:rPr>
              <a:t>Laat de deelnemers aangeven waarom zij (eventueel) afwijken en welke problemen zij ervaren met het volgen van het beleid in de Werkwijzen verstandig voorschrijven en afleveren opioïden. </a:t>
            </a:r>
          </a:p>
          <a:p>
            <a:endParaRPr lang="nl-NL" dirty="0"/>
          </a:p>
        </p:txBody>
      </p:sp>
      <p:sp>
        <p:nvSpPr>
          <p:cNvPr id="4" name="Tijdelijke aanduiding voor dianummer 3"/>
          <p:cNvSpPr>
            <a:spLocks noGrp="1"/>
          </p:cNvSpPr>
          <p:nvPr>
            <p:ph type="sldNum" sz="quarter" idx="5"/>
          </p:nvPr>
        </p:nvSpPr>
        <p:spPr/>
        <p:txBody>
          <a:bodyPr/>
          <a:lstStyle/>
          <a:p>
            <a:fld id="{79080F1C-F11E-4191-ACC1-2F2D711BAB62}" type="slidenum">
              <a:rPr lang="nl-NL" smtClean="0"/>
              <a:t>18</a:t>
            </a:fld>
            <a:endParaRPr lang="nl-NL"/>
          </a:p>
        </p:txBody>
      </p:sp>
    </p:spTree>
    <p:extLst>
      <p:ext uri="{BB962C8B-B14F-4D97-AF65-F5344CB8AC3E}">
        <p14:creationId xmlns:p14="http://schemas.microsoft.com/office/powerpoint/2010/main" val="385808576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79080F1C-F11E-4191-ACC1-2F2D711BAB62}" type="slidenum">
              <a:rPr lang="nl-NL" smtClean="0"/>
              <a:t>19</a:t>
            </a:fld>
            <a:endParaRPr lang="nl-NL"/>
          </a:p>
        </p:txBody>
      </p:sp>
    </p:spTree>
    <p:extLst>
      <p:ext uri="{BB962C8B-B14F-4D97-AF65-F5344CB8AC3E}">
        <p14:creationId xmlns:p14="http://schemas.microsoft.com/office/powerpoint/2010/main" val="750033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Het programma richt zich op (langdurig) gebruik van (met name kortwerkende) opioïden te verminderen en te voorkomen, door opioïden verstandig voor te schrijven en af te leveren. Nadat het doel van de bijeenkomst, de context van opioïdengebruik in Nederland en de aanleiding voor de ontwikkeling van de werkwijzen zijn toegelicht ga je verder met het inhoudelijke programma. Het inhoudelijke programma begint met een kennistoets. Daarna gebruik je voorschrijfgegevens om te beoordelen of het beleid omtrent het voorschrijven en afleveren van opioïden</a:t>
            </a:r>
            <a:r>
              <a:rPr lang="nl-NL" dirty="0">
                <a:highlight>
                  <a:srgbClr val="FFFF00"/>
                </a:highlight>
              </a:rPr>
              <a:t> in overeenstemming is het de aanbevelingen in de Werkwijzen verstandig voorschrijven en afleveren opioïden</a:t>
            </a:r>
            <a:r>
              <a:rPr lang="nl-NL" dirty="0"/>
              <a:t>. Met behulp van casuïstiek ga je vervolgens dieper in op het verstandig voorschrijven en afleveren van opioïden. Tot slot maak je afspraken over het </a:t>
            </a:r>
            <a:r>
              <a:rPr lang="nl-NL" sz="1200" dirty="0">
                <a:latin typeface="Poppins" panose="00000500000000000000" pitchFamily="2" charset="0"/>
                <a:cs typeface="Poppins" panose="00000500000000000000" pitchFamily="2" charset="0"/>
              </a:rPr>
              <a:t>voorkomen en aanpakken van onnodig (langdurig) gebruik van opioïden. </a:t>
            </a:r>
            <a:endParaRPr lang="nl-NL" dirty="0"/>
          </a:p>
        </p:txBody>
      </p:sp>
      <p:sp>
        <p:nvSpPr>
          <p:cNvPr id="4" name="Tijdelijke aanduiding voor dianummer 3"/>
          <p:cNvSpPr>
            <a:spLocks noGrp="1"/>
          </p:cNvSpPr>
          <p:nvPr>
            <p:ph type="sldNum" sz="quarter" idx="5"/>
          </p:nvPr>
        </p:nvSpPr>
        <p:spPr/>
        <p:txBody>
          <a:bodyPr/>
          <a:lstStyle/>
          <a:p>
            <a:fld id="{79080F1C-F11E-4191-ACC1-2F2D711BAB62}" type="slidenum">
              <a:rPr lang="nl-NL" smtClean="0"/>
              <a:t>2</a:t>
            </a:fld>
            <a:endParaRPr lang="nl-NL"/>
          </a:p>
        </p:txBody>
      </p:sp>
    </p:spTree>
    <p:extLst>
      <p:ext uri="{BB962C8B-B14F-4D97-AF65-F5344CB8AC3E}">
        <p14:creationId xmlns:p14="http://schemas.microsoft.com/office/powerpoint/2010/main" val="1978964276"/>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79080F1C-F11E-4191-ACC1-2F2D711BAB62}" type="slidenum">
              <a:rPr lang="nl-NL" smtClean="0"/>
              <a:t>20</a:t>
            </a:fld>
            <a:endParaRPr lang="nl-NL"/>
          </a:p>
        </p:txBody>
      </p:sp>
    </p:spTree>
    <p:extLst>
      <p:ext uri="{BB962C8B-B14F-4D97-AF65-F5344CB8AC3E}">
        <p14:creationId xmlns:p14="http://schemas.microsoft.com/office/powerpoint/2010/main" val="14576256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79080F1C-F11E-4191-ACC1-2F2D711BAB62}" type="slidenum">
              <a:rPr lang="nl-NL" smtClean="0"/>
              <a:t>21</a:t>
            </a:fld>
            <a:endParaRPr lang="nl-NL"/>
          </a:p>
        </p:txBody>
      </p:sp>
    </p:spTree>
    <p:extLst>
      <p:ext uri="{BB962C8B-B14F-4D97-AF65-F5344CB8AC3E}">
        <p14:creationId xmlns:p14="http://schemas.microsoft.com/office/powerpoint/2010/main" val="29801564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79080F1C-F11E-4191-ACC1-2F2D711BAB62}" type="slidenum">
              <a:rPr lang="nl-NL" smtClean="0"/>
              <a:t>22</a:t>
            </a:fld>
            <a:endParaRPr lang="nl-NL"/>
          </a:p>
        </p:txBody>
      </p:sp>
    </p:spTree>
    <p:extLst>
      <p:ext uri="{BB962C8B-B14F-4D97-AF65-F5344CB8AC3E}">
        <p14:creationId xmlns:p14="http://schemas.microsoft.com/office/powerpoint/2010/main" val="28558645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79080F1C-F11E-4191-ACC1-2F2D711BAB62}" type="slidenum">
              <a:rPr lang="nl-NL" smtClean="0"/>
              <a:t>23</a:t>
            </a:fld>
            <a:endParaRPr lang="nl-NL"/>
          </a:p>
        </p:txBody>
      </p:sp>
    </p:spTree>
    <p:extLst>
      <p:ext uri="{BB962C8B-B14F-4D97-AF65-F5344CB8AC3E}">
        <p14:creationId xmlns:p14="http://schemas.microsoft.com/office/powerpoint/2010/main" val="28394007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Bekijk samen de vragen en laat deelnemers de vragen beantwoorden. Bekijk daarna het antwoord op de volgende slide (afkomstig uit de Werkwijzen voorschrijven en afleveren opioïden) en bespreek of de antwoorden overeenkomen. </a:t>
            </a:r>
          </a:p>
        </p:txBody>
      </p:sp>
      <p:sp>
        <p:nvSpPr>
          <p:cNvPr id="4" name="Tijdelijke aanduiding voor dianummer 3"/>
          <p:cNvSpPr>
            <a:spLocks noGrp="1"/>
          </p:cNvSpPr>
          <p:nvPr>
            <p:ph type="sldNum" sz="quarter" idx="5"/>
          </p:nvPr>
        </p:nvSpPr>
        <p:spPr/>
        <p:txBody>
          <a:bodyPr/>
          <a:lstStyle/>
          <a:p>
            <a:fld id="{79080F1C-F11E-4191-ACC1-2F2D711BAB62}" type="slidenum">
              <a:rPr lang="nl-NL" smtClean="0"/>
              <a:t>24</a:t>
            </a:fld>
            <a:endParaRPr lang="nl-NL"/>
          </a:p>
        </p:txBody>
      </p:sp>
    </p:spTree>
    <p:extLst>
      <p:ext uri="{BB962C8B-B14F-4D97-AF65-F5344CB8AC3E}">
        <p14:creationId xmlns:p14="http://schemas.microsoft.com/office/powerpoint/2010/main" val="18178918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79080F1C-F11E-4191-ACC1-2F2D711BAB62}" type="slidenum">
              <a:rPr lang="nl-NL" smtClean="0"/>
              <a:t>25</a:t>
            </a:fld>
            <a:endParaRPr lang="nl-NL"/>
          </a:p>
        </p:txBody>
      </p:sp>
    </p:spTree>
    <p:extLst>
      <p:ext uri="{BB962C8B-B14F-4D97-AF65-F5344CB8AC3E}">
        <p14:creationId xmlns:p14="http://schemas.microsoft.com/office/powerpoint/2010/main" val="9435556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79080F1C-F11E-4191-ACC1-2F2D711BAB62}" type="slidenum">
              <a:rPr lang="nl-NL" smtClean="0"/>
              <a:t>26</a:t>
            </a:fld>
            <a:endParaRPr lang="nl-NL"/>
          </a:p>
        </p:txBody>
      </p:sp>
    </p:spTree>
    <p:extLst>
      <p:ext uri="{BB962C8B-B14F-4D97-AF65-F5344CB8AC3E}">
        <p14:creationId xmlns:p14="http://schemas.microsoft.com/office/powerpoint/2010/main" val="29524518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79080F1C-F11E-4191-ACC1-2F2D711BAB62}" type="slidenum">
              <a:rPr lang="nl-NL" smtClean="0"/>
              <a:t>27</a:t>
            </a:fld>
            <a:endParaRPr lang="nl-NL"/>
          </a:p>
        </p:txBody>
      </p:sp>
    </p:spTree>
    <p:extLst>
      <p:ext uri="{BB962C8B-B14F-4D97-AF65-F5344CB8AC3E}">
        <p14:creationId xmlns:p14="http://schemas.microsoft.com/office/powerpoint/2010/main" val="360278858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79080F1C-F11E-4191-ACC1-2F2D711BAB62}" type="slidenum">
              <a:rPr lang="nl-NL" smtClean="0"/>
              <a:t>28</a:t>
            </a:fld>
            <a:endParaRPr lang="nl-NL"/>
          </a:p>
        </p:txBody>
      </p:sp>
    </p:spTree>
    <p:extLst>
      <p:ext uri="{BB962C8B-B14F-4D97-AF65-F5344CB8AC3E}">
        <p14:creationId xmlns:p14="http://schemas.microsoft.com/office/powerpoint/2010/main" val="124198634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79080F1C-F11E-4191-ACC1-2F2D711BAB62}" type="slidenum">
              <a:rPr lang="nl-NL" smtClean="0"/>
              <a:t>29</a:t>
            </a:fld>
            <a:endParaRPr lang="nl-NL"/>
          </a:p>
        </p:txBody>
      </p:sp>
    </p:spTree>
    <p:extLst>
      <p:ext uri="{BB962C8B-B14F-4D97-AF65-F5344CB8AC3E}">
        <p14:creationId xmlns:p14="http://schemas.microsoft.com/office/powerpoint/2010/main" val="34907343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Bespreek de doelen van de bijeenkomst. </a:t>
            </a:r>
          </a:p>
        </p:txBody>
      </p:sp>
      <p:sp>
        <p:nvSpPr>
          <p:cNvPr id="4" name="Tijdelijke aanduiding voor dianummer 3"/>
          <p:cNvSpPr>
            <a:spLocks noGrp="1"/>
          </p:cNvSpPr>
          <p:nvPr>
            <p:ph type="sldNum" sz="quarter" idx="5"/>
          </p:nvPr>
        </p:nvSpPr>
        <p:spPr/>
        <p:txBody>
          <a:bodyPr/>
          <a:lstStyle/>
          <a:p>
            <a:fld id="{79080F1C-F11E-4191-ACC1-2F2D711BAB62}" type="slidenum">
              <a:rPr lang="nl-NL" smtClean="0"/>
              <a:t>3</a:t>
            </a:fld>
            <a:endParaRPr lang="nl-NL"/>
          </a:p>
        </p:txBody>
      </p:sp>
    </p:spTree>
    <p:extLst>
      <p:ext uri="{BB962C8B-B14F-4D97-AF65-F5344CB8AC3E}">
        <p14:creationId xmlns:p14="http://schemas.microsoft.com/office/powerpoint/2010/main" val="932880711"/>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79080F1C-F11E-4191-ACC1-2F2D711BAB62}" type="slidenum">
              <a:rPr lang="nl-NL" smtClean="0"/>
              <a:t>30</a:t>
            </a:fld>
            <a:endParaRPr lang="nl-NL"/>
          </a:p>
        </p:txBody>
      </p:sp>
    </p:spTree>
    <p:extLst>
      <p:ext uri="{BB962C8B-B14F-4D97-AF65-F5344CB8AC3E}">
        <p14:creationId xmlns:p14="http://schemas.microsoft.com/office/powerpoint/2010/main" val="397216039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79080F1C-F11E-4191-ACC1-2F2D711BAB62}" type="slidenum">
              <a:rPr lang="nl-NL" smtClean="0"/>
              <a:t>31</a:t>
            </a:fld>
            <a:endParaRPr lang="nl-NL"/>
          </a:p>
        </p:txBody>
      </p:sp>
    </p:spTree>
    <p:extLst>
      <p:ext uri="{BB962C8B-B14F-4D97-AF65-F5344CB8AC3E}">
        <p14:creationId xmlns:p14="http://schemas.microsoft.com/office/powerpoint/2010/main" val="359755221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79080F1C-F11E-4191-ACC1-2F2D711BAB62}" type="slidenum">
              <a:rPr lang="nl-NL" smtClean="0"/>
              <a:t>32</a:t>
            </a:fld>
            <a:endParaRPr lang="nl-NL"/>
          </a:p>
        </p:txBody>
      </p:sp>
    </p:spTree>
    <p:extLst>
      <p:ext uri="{BB962C8B-B14F-4D97-AF65-F5344CB8AC3E}">
        <p14:creationId xmlns:p14="http://schemas.microsoft.com/office/powerpoint/2010/main" val="4875621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79080F1C-F11E-4191-ACC1-2F2D711BAB62}" type="slidenum">
              <a:rPr lang="nl-NL" smtClean="0"/>
              <a:t>33</a:t>
            </a:fld>
            <a:endParaRPr lang="nl-NL"/>
          </a:p>
        </p:txBody>
      </p:sp>
    </p:spTree>
    <p:extLst>
      <p:ext uri="{BB962C8B-B14F-4D97-AF65-F5344CB8AC3E}">
        <p14:creationId xmlns:p14="http://schemas.microsoft.com/office/powerpoint/2010/main" val="386090342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79080F1C-F11E-4191-ACC1-2F2D711BAB62}" type="slidenum">
              <a:rPr lang="nl-NL" smtClean="0"/>
              <a:t>34</a:t>
            </a:fld>
            <a:endParaRPr lang="nl-NL"/>
          </a:p>
        </p:txBody>
      </p:sp>
    </p:spTree>
    <p:extLst>
      <p:ext uri="{BB962C8B-B14F-4D97-AF65-F5344CB8AC3E}">
        <p14:creationId xmlns:p14="http://schemas.microsoft.com/office/powerpoint/2010/main" val="60151890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79080F1C-F11E-4191-ACC1-2F2D711BAB62}" type="slidenum">
              <a:rPr lang="nl-NL" smtClean="0"/>
              <a:t>35</a:t>
            </a:fld>
            <a:endParaRPr lang="nl-NL"/>
          </a:p>
        </p:txBody>
      </p:sp>
    </p:spTree>
    <p:extLst>
      <p:ext uri="{BB962C8B-B14F-4D97-AF65-F5344CB8AC3E}">
        <p14:creationId xmlns:p14="http://schemas.microsoft.com/office/powerpoint/2010/main" val="291045832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79080F1C-F11E-4191-ACC1-2F2D711BAB62}" type="slidenum">
              <a:rPr lang="nl-NL" smtClean="0"/>
              <a:t>36</a:t>
            </a:fld>
            <a:endParaRPr lang="nl-NL"/>
          </a:p>
        </p:txBody>
      </p:sp>
    </p:spTree>
    <p:extLst>
      <p:ext uri="{BB962C8B-B14F-4D97-AF65-F5344CB8AC3E}">
        <p14:creationId xmlns:p14="http://schemas.microsoft.com/office/powerpoint/2010/main" val="580979477"/>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79080F1C-F11E-4191-ACC1-2F2D711BAB62}" type="slidenum">
              <a:rPr lang="nl-NL" smtClean="0"/>
              <a:t>37</a:t>
            </a:fld>
            <a:endParaRPr lang="nl-NL"/>
          </a:p>
        </p:txBody>
      </p:sp>
    </p:spTree>
    <p:extLst>
      <p:ext uri="{BB962C8B-B14F-4D97-AF65-F5344CB8AC3E}">
        <p14:creationId xmlns:p14="http://schemas.microsoft.com/office/powerpoint/2010/main" val="2499871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Laat de deelnemers aangeven welke afspraak zij willen aanpakken en welke resultaten zij hiermee willen bereiken. Noteer elke afspraak samen met de actie en de resultaatdoelstelling.</a:t>
            </a:r>
          </a:p>
        </p:txBody>
      </p:sp>
      <p:sp>
        <p:nvSpPr>
          <p:cNvPr id="4" name="Tijdelijke aanduiding voor dianummer 3"/>
          <p:cNvSpPr>
            <a:spLocks noGrp="1"/>
          </p:cNvSpPr>
          <p:nvPr>
            <p:ph type="sldNum" sz="quarter" idx="5"/>
          </p:nvPr>
        </p:nvSpPr>
        <p:spPr/>
        <p:txBody>
          <a:bodyPr/>
          <a:lstStyle/>
          <a:p>
            <a:fld id="{79080F1C-F11E-4191-ACC1-2F2D711BAB62}" type="slidenum">
              <a:rPr lang="nl-NL" smtClean="0"/>
              <a:t>38</a:t>
            </a:fld>
            <a:endParaRPr lang="nl-NL"/>
          </a:p>
        </p:txBody>
      </p:sp>
    </p:spTree>
    <p:extLst>
      <p:ext uri="{BB962C8B-B14F-4D97-AF65-F5344CB8AC3E}">
        <p14:creationId xmlns:p14="http://schemas.microsoft.com/office/powerpoint/2010/main" val="332239783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79080F1C-F11E-4191-ACC1-2F2D711BAB62}" type="slidenum">
              <a:rPr lang="nl-NL" smtClean="0"/>
              <a:t>41</a:t>
            </a:fld>
            <a:endParaRPr lang="nl-NL"/>
          </a:p>
        </p:txBody>
      </p:sp>
    </p:spTree>
    <p:extLst>
      <p:ext uri="{BB962C8B-B14F-4D97-AF65-F5344CB8AC3E}">
        <p14:creationId xmlns:p14="http://schemas.microsoft.com/office/powerpoint/2010/main" val="20423894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79080F1C-F11E-4191-ACC1-2F2D711BAB62}" type="slidenum">
              <a:rPr lang="nl-NL" smtClean="0"/>
              <a:t>4</a:t>
            </a:fld>
            <a:endParaRPr lang="nl-NL"/>
          </a:p>
        </p:txBody>
      </p:sp>
    </p:spTree>
    <p:extLst>
      <p:ext uri="{BB962C8B-B14F-4D97-AF65-F5344CB8AC3E}">
        <p14:creationId xmlns:p14="http://schemas.microsoft.com/office/powerpoint/2010/main" val="420497408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79080F1C-F11E-4191-ACC1-2F2D711BAB62}" type="slidenum">
              <a:rPr lang="nl-NL" smtClean="0"/>
              <a:t>42</a:t>
            </a:fld>
            <a:endParaRPr lang="nl-NL"/>
          </a:p>
        </p:txBody>
      </p:sp>
    </p:spTree>
    <p:extLst>
      <p:ext uri="{BB962C8B-B14F-4D97-AF65-F5344CB8AC3E}">
        <p14:creationId xmlns:p14="http://schemas.microsoft.com/office/powerpoint/2010/main" val="411524409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171450" indent="-171450">
              <a:buFont typeface="Arial" panose="020B0604020202020204" pitchFamily="34" charset="0"/>
              <a:buChar char="•"/>
            </a:pPr>
            <a:r>
              <a:rPr lang="nl-NL" dirty="0"/>
              <a:t>Laat alle deelnemers hun leermomenten en persoonlijke voornemens benoemen. </a:t>
            </a:r>
          </a:p>
          <a:p>
            <a:pPr marL="171450" indent="-171450">
              <a:buFont typeface="Arial" panose="020B0604020202020204" pitchFamily="34" charset="0"/>
              <a:buChar char="•"/>
            </a:pPr>
            <a:r>
              <a:rPr lang="nl-NL" dirty="0"/>
              <a:t>Neem de gezamenlijke afspraken en persoonlijke voornemens op in het verslag. </a:t>
            </a:r>
          </a:p>
          <a:p>
            <a:pPr marL="171450" indent="-171450">
              <a:buFont typeface="Arial" panose="020B0604020202020204" pitchFamily="34" charset="0"/>
              <a:buChar char="•"/>
            </a:pPr>
            <a:r>
              <a:rPr lang="nl-NL" dirty="0"/>
              <a:t>Spreek af hoe jullie de gemaakte afspraken gaan evalueren. </a:t>
            </a:r>
          </a:p>
          <a:p>
            <a:pPr marL="171450" indent="-171450">
              <a:buFont typeface="Arial" panose="020B0604020202020204" pitchFamily="34" charset="0"/>
              <a:buChar char="•"/>
            </a:pPr>
            <a:r>
              <a:rPr lang="nl-NL" dirty="0"/>
              <a:t>Stel een datum vast voor de evaluatie van de afspraken. </a:t>
            </a:r>
          </a:p>
          <a:p>
            <a:pPr marL="171450" indent="-171450">
              <a:buFont typeface="Arial" panose="020B0604020202020204" pitchFamily="34" charset="0"/>
              <a:buChar char="•"/>
            </a:pPr>
            <a:r>
              <a:rPr lang="nl-NL" dirty="0">
                <a:highlight>
                  <a:srgbClr val="FFFF00"/>
                </a:highlight>
              </a:rPr>
              <a:t>Sluit de bijeenkomst af. </a:t>
            </a:r>
          </a:p>
          <a:p>
            <a:endParaRPr lang="nl-NL" dirty="0"/>
          </a:p>
        </p:txBody>
      </p:sp>
      <p:sp>
        <p:nvSpPr>
          <p:cNvPr id="4" name="Tijdelijke aanduiding voor dianummer 3"/>
          <p:cNvSpPr>
            <a:spLocks noGrp="1"/>
          </p:cNvSpPr>
          <p:nvPr>
            <p:ph type="sldNum" sz="quarter" idx="5"/>
          </p:nvPr>
        </p:nvSpPr>
        <p:spPr/>
        <p:txBody>
          <a:bodyPr/>
          <a:lstStyle/>
          <a:p>
            <a:fld id="{79080F1C-F11E-4191-ACC1-2F2D711BAB62}" type="slidenum">
              <a:rPr lang="nl-NL" smtClean="0"/>
              <a:t>43</a:t>
            </a:fld>
            <a:endParaRPr lang="nl-NL"/>
          </a:p>
        </p:txBody>
      </p:sp>
    </p:spTree>
    <p:extLst>
      <p:ext uri="{BB962C8B-B14F-4D97-AF65-F5344CB8AC3E}">
        <p14:creationId xmlns:p14="http://schemas.microsoft.com/office/powerpoint/2010/main" val="416980199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79080F1C-F11E-4191-ACC1-2F2D711BAB62}" type="slidenum">
              <a:rPr lang="nl-NL" smtClean="0"/>
              <a:t>44</a:t>
            </a:fld>
            <a:endParaRPr lang="nl-NL"/>
          </a:p>
        </p:txBody>
      </p:sp>
    </p:spTree>
    <p:extLst>
      <p:ext uri="{BB962C8B-B14F-4D97-AF65-F5344CB8AC3E}">
        <p14:creationId xmlns:p14="http://schemas.microsoft.com/office/powerpoint/2010/main" val="27502377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sz="1200" b="0" i="0" u="none" strike="noStrike" baseline="0" dirty="0">
                <a:solidFill>
                  <a:srgbClr val="000000"/>
                </a:solidFill>
                <a:latin typeface="HKOHD M+ Gotham"/>
              </a:rPr>
              <a:t>Pijn is veel voorkomend en adequate behandeling ervan is belangrijk. De NHG-Standaard </a:t>
            </a:r>
            <a:r>
              <a:rPr lang="nl-NL" sz="1200" b="0" i="1" u="none" strike="noStrike" baseline="0" dirty="0">
                <a:solidFill>
                  <a:srgbClr val="000000"/>
                </a:solidFill>
                <a:latin typeface="HKOJB B+ Gotham"/>
              </a:rPr>
              <a:t>Pijn </a:t>
            </a:r>
            <a:r>
              <a:rPr lang="nl-NL" sz="1200" b="0" i="0" u="none" strike="noStrike" baseline="0" dirty="0">
                <a:solidFill>
                  <a:srgbClr val="000000"/>
                </a:solidFill>
                <a:latin typeface="HKOHD M+ Gotham"/>
              </a:rPr>
              <a:t>(2023) adviseert een terughoudend beleid bij het toepassen van sterkwerkende opioïden. Het gebruik van sterkwerkende opioïden komt pas in aanmerking als paracetamol, </a:t>
            </a:r>
            <a:r>
              <a:rPr lang="nl-NL" sz="1200" b="0" i="0" u="none" strike="noStrike" baseline="0" dirty="0" err="1">
                <a:solidFill>
                  <a:srgbClr val="000000"/>
                </a:solidFill>
                <a:latin typeface="HKOHD M+ Gotham"/>
              </a:rPr>
              <a:t>NSAID's</a:t>
            </a:r>
            <a:r>
              <a:rPr lang="nl-NL" sz="1200" b="0" i="0" u="none" strike="noStrike" baseline="0" dirty="0">
                <a:solidFill>
                  <a:srgbClr val="000000"/>
                </a:solidFill>
                <a:latin typeface="HKOHD M+ Gotham"/>
              </a:rPr>
              <a:t> en/of zwakwerkende opioïden onvoldoende helpen. </a:t>
            </a:r>
          </a:p>
          <a:p>
            <a:endParaRPr lang="nl-NL" sz="1200" b="0" i="0" u="none" strike="noStrike" baseline="0" dirty="0">
              <a:solidFill>
                <a:srgbClr val="000000"/>
              </a:solidFill>
              <a:latin typeface="HKOHD M+ Gotham"/>
            </a:endParaRPr>
          </a:p>
          <a:p>
            <a:r>
              <a:rPr lang="nl-NL" sz="1200" b="0" i="0" u="none" strike="noStrike" baseline="0" dirty="0">
                <a:solidFill>
                  <a:srgbClr val="000000"/>
                </a:solidFill>
                <a:latin typeface="HKOHD M+ Gotham"/>
              </a:rPr>
              <a:t>Tot en met 2017 steeg het voorschrijven van opioïden in Nederland fors. Zo was het aantal gebruikers van </a:t>
            </a:r>
            <a:r>
              <a:rPr lang="nl-NL" sz="1200" b="0" i="0" u="none" strike="noStrike" baseline="0" dirty="0" err="1">
                <a:solidFill>
                  <a:srgbClr val="000000"/>
                </a:solidFill>
                <a:latin typeface="HKOHD M+ Gotham"/>
              </a:rPr>
              <a:t>oxycodon</a:t>
            </a:r>
            <a:r>
              <a:rPr lang="nl-NL" sz="1200" b="0" i="0" u="none" strike="noStrike" baseline="0" dirty="0">
                <a:solidFill>
                  <a:srgbClr val="000000"/>
                </a:solidFill>
                <a:latin typeface="HKOHD M+ Gotham"/>
              </a:rPr>
              <a:t> binnen 10 jaar vervijfvoudigd (SFK, 2019). Ook steeg het aantal ziekenhuisopnames en doden door een overdosis (LUMC, 2019). </a:t>
            </a:r>
          </a:p>
          <a:p>
            <a:endParaRPr lang="nl-NL" sz="1200" b="0" i="0" u="none" strike="noStrike" baseline="0" dirty="0">
              <a:solidFill>
                <a:srgbClr val="000000"/>
              </a:solidFill>
              <a:effectLst/>
              <a:latin typeface="HKOHD M+ Gotham"/>
              <a:ea typeface="Times New Roman" panose="02020603050405020304" pitchFamily="18" charset="0"/>
              <a:cs typeface="Arial" panose="020B0604020202020204" pitchFamily="34" charset="0"/>
            </a:endParaRPr>
          </a:p>
          <a:p>
            <a:r>
              <a:rPr lang="nl-NL" sz="1200" b="0" i="0" u="none" strike="noStrike" baseline="0" dirty="0">
                <a:solidFill>
                  <a:srgbClr val="000000"/>
                </a:solidFill>
                <a:latin typeface="HKOHD M+ Gotham"/>
              </a:rPr>
              <a:t>Inmiddels is er brede belangstelling voor deze ontwikkeling. Dit leidde tot een stabilisatie en daling van het gebruik van sterkwerkende opioïden tussen 2018 en 2020. Blijvende aandacht is echter nodig. In 2021 nam het aantal kortdurende gebruikers van sterkwerkende opioïden namelijk weer toe (SFK, 2022) met een risico op ongewenst langdurig gebruik. </a:t>
            </a:r>
            <a:endParaRPr lang="nl-NL" dirty="0"/>
          </a:p>
        </p:txBody>
      </p:sp>
      <p:sp>
        <p:nvSpPr>
          <p:cNvPr id="4" name="Tijdelijke aanduiding voor dianummer 3"/>
          <p:cNvSpPr>
            <a:spLocks noGrp="1"/>
          </p:cNvSpPr>
          <p:nvPr>
            <p:ph type="sldNum" sz="quarter" idx="5"/>
          </p:nvPr>
        </p:nvSpPr>
        <p:spPr/>
        <p:txBody>
          <a:bodyPr/>
          <a:lstStyle/>
          <a:p>
            <a:fld id="{79080F1C-F11E-4191-ACC1-2F2D711BAB62}" type="slidenum">
              <a:rPr lang="nl-NL" smtClean="0"/>
              <a:t>5</a:t>
            </a:fld>
            <a:endParaRPr lang="nl-NL"/>
          </a:p>
        </p:txBody>
      </p:sp>
    </p:spTree>
    <p:extLst>
      <p:ext uri="{BB962C8B-B14F-4D97-AF65-F5344CB8AC3E}">
        <p14:creationId xmlns:p14="http://schemas.microsoft.com/office/powerpoint/2010/main" val="1680014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79080F1C-F11E-4191-ACC1-2F2D711BAB62}" type="slidenum">
              <a:rPr lang="nl-NL" smtClean="0"/>
              <a:t>6</a:t>
            </a:fld>
            <a:endParaRPr lang="nl-NL"/>
          </a:p>
        </p:txBody>
      </p:sp>
    </p:spTree>
    <p:extLst>
      <p:ext uri="{BB962C8B-B14F-4D97-AF65-F5344CB8AC3E}">
        <p14:creationId xmlns:p14="http://schemas.microsoft.com/office/powerpoint/2010/main" val="15290367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79080F1C-F11E-4191-ACC1-2F2D711BAB62}" type="slidenum">
              <a:rPr lang="nl-NL" smtClean="0"/>
              <a:t>7</a:t>
            </a:fld>
            <a:endParaRPr lang="nl-NL"/>
          </a:p>
        </p:txBody>
      </p:sp>
    </p:spTree>
    <p:extLst>
      <p:ext uri="{BB962C8B-B14F-4D97-AF65-F5344CB8AC3E}">
        <p14:creationId xmlns:p14="http://schemas.microsoft.com/office/powerpoint/2010/main" val="26936266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5"/>
          </p:nvPr>
        </p:nvSpPr>
        <p:spPr/>
        <p:txBody>
          <a:bodyPr/>
          <a:lstStyle/>
          <a:p>
            <a:fld id="{79080F1C-F11E-4191-ACC1-2F2D711BAB62}" type="slidenum">
              <a:rPr lang="nl-NL" smtClean="0"/>
              <a:t>8</a:t>
            </a:fld>
            <a:endParaRPr lang="nl-NL"/>
          </a:p>
        </p:txBody>
      </p:sp>
    </p:spTree>
    <p:extLst>
      <p:ext uri="{BB962C8B-B14F-4D97-AF65-F5344CB8AC3E}">
        <p14:creationId xmlns:p14="http://schemas.microsoft.com/office/powerpoint/2010/main" val="14557981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sz="1800" kern="100" dirty="0">
                <a:effectLst/>
                <a:latin typeface="Poppins" panose="00000500000000000000" pitchFamily="2" charset="0"/>
                <a:ea typeface="Calibri" panose="020F0502020204030204" pitchFamily="34" charset="0"/>
                <a:cs typeface="Times New Roman" panose="02020603050405020304" pitchFamily="18" charset="0"/>
              </a:rPr>
              <a:t>Doe gezamenlijk de kennistoets. Ga eerst naar de slide om de vraag en de mogelijke antwoorden te zien. Vraag een deelnemer naar zijn/haar antwoord. Klik daarna nogmaals om het antwoord te zien en vraag de overige deelnemers naar afwijkende antwoorden. </a:t>
            </a:r>
            <a:endParaRPr lang="nl-NL"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Tijdelijke aanduiding voor dianummer 3"/>
          <p:cNvSpPr>
            <a:spLocks noGrp="1"/>
          </p:cNvSpPr>
          <p:nvPr>
            <p:ph type="sldNum" sz="quarter" idx="5"/>
          </p:nvPr>
        </p:nvSpPr>
        <p:spPr/>
        <p:txBody>
          <a:bodyPr/>
          <a:lstStyle/>
          <a:p>
            <a:fld id="{79080F1C-F11E-4191-ACC1-2F2D711BAB62}" type="slidenum">
              <a:rPr lang="nl-NL" smtClean="0"/>
              <a:t>9</a:t>
            </a:fld>
            <a:endParaRPr lang="nl-NL"/>
          </a:p>
        </p:txBody>
      </p:sp>
    </p:spTree>
    <p:extLst>
      <p:ext uri="{BB962C8B-B14F-4D97-AF65-F5344CB8AC3E}">
        <p14:creationId xmlns:p14="http://schemas.microsoft.com/office/powerpoint/2010/main" val="41211708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0E0454A-B427-5CBE-57B5-FD77AAD55613}"/>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3A627E71-8D46-F198-C46C-2918E72688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A8D6A2F9-35AF-D3F9-1548-CB46648D4136}"/>
              </a:ext>
            </a:extLst>
          </p:cNvPr>
          <p:cNvSpPr>
            <a:spLocks noGrp="1"/>
          </p:cNvSpPr>
          <p:nvPr>
            <p:ph type="dt" sz="half" idx="10"/>
          </p:nvPr>
        </p:nvSpPr>
        <p:spPr/>
        <p:txBody>
          <a:bodyPr/>
          <a:lstStyle/>
          <a:p>
            <a:fld id="{1533F82D-E3FA-420F-B4E2-E6EA6A2A0452}" type="datetimeFigureOut">
              <a:rPr lang="nl-NL" smtClean="0"/>
              <a:t>15-1-2024</a:t>
            </a:fld>
            <a:endParaRPr lang="nl-NL"/>
          </a:p>
        </p:txBody>
      </p:sp>
      <p:sp>
        <p:nvSpPr>
          <p:cNvPr id="5" name="Tijdelijke aanduiding voor voettekst 4">
            <a:extLst>
              <a:ext uri="{FF2B5EF4-FFF2-40B4-BE49-F238E27FC236}">
                <a16:creationId xmlns:a16="http://schemas.microsoft.com/office/drawing/2014/main" id="{07586C42-62B2-C1F8-47B5-964D90A43CC6}"/>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4260402-30CE-C651-368A-6B3A4BAB8268}"/>
              </a:ext>
            </a:extLst>
          </p:cNvPr>
          <p:cNvSpPr>
            <a:spLocks noGrp="1"/>
          </p:cNvSpPr>
          <p:nvPr>
            <p:ph type="sldNum" sz="quarter" idx="12"/>
          </p:nvPr>
        </p:nvSpPr>
        <p:spPr/>
        <p:txBody>
          <a:bodyPr/>
          <a:lstStyle/>
          <a:p>
            <a:fld id="{F86AFD99-1518-4E6C-86D8-07C894FC6C25}" type="slidenum">
              <a:rPr lang="nl-NL" smtClean="0"/>
              <a:t>‹nr.›</a:t>
            </a:fld>
            <a:endParaRPr lang="nl-NL"/>
          </a:p>
        </p:txBody>
      </p:sp>
    </p:spTree>
    <p:extLst>
      <p:ext uri="{BB962C8B-B14F-4D97-AF65-F5344CB8AC3E}">
        <p14:creationId xmlns:p14="http://schemas.microsoft.com/office/powerpoint/2010/main" val="29923218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D0A6A2B-6439-636C-37A3-5ADB9EAEAD50}"/>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9619CEF1-E274-3F5F-B071-E9B27D0AD200}"/>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88E28225-4956-2070-8D9B-9E2B8B27D4E6}"/>
              </a:ext>
            </a:extLst>
          </p:cNvPr>
          <p:cNvSpPr>
            <a:spLocks noGrp="1"/>
          </p:cNvSpPr>
          <p:nvPr>
            <p:ph type="dt" sz="half" idx="10"/>
          </p:nvPr>
        </p:nvSpPr>
        <p:spPr/>
        <p:txBody>
          <a:bodyPr/>
          <a:lstStyle/>
          <a:p>
            <a:fld id="{1533F82D-E3FA-420F-B4E2-E6EA6A2A0452}" type="datetimeFigureOut">
              <a:rPr lang="nl-NL" smtClean="0"/>
              <a:t>15-1-2024</a:t>
            </a:fld>
            <a:endParaRPr lang="nl-NL"/>
          </a:p>
        </p:txBody>
      </p:sp>
      <p:sp>
        <p:nvSpPr>
          <p:cNvPr id="5" name="Tijdelijke aanduiding voor voettekst 4">
            <a:extLst>
              <a:ext uri="{FF2B5EF4-FFF2-40B4-BE49-F238E27FC236}">
                <a16:creationId xmlns:a16="http://schemas.microsoft.com/office/drawing/2014/main" id="{7AB7C7CF-2E2D-F082-B7D4-070CFED18B1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45651D3-1996-F8A1-545E-C08AAC65A2E9}"/>
              </a:ext>
            </a:extLst>
          </p:cNvPr>
          <p:cNvSpPr>
            <a:spLocks noGrp="1"/>
          </p:cNvSpPr>
          <p:nvPr>
            <p:ph type="sldNum" sz="quarter" idx="12"/>
          </p:nvPr>
        </p:nvSpPr>
        <p:spPr/>
        <p:txBody>
          <a:bodyPr/>
          <a:lstStyle/>
          <a:p>
            <a:fld id="{F86AFD99-1518-4E6C-86D8-07C894FC6C25}" type="slidenum">
              <a:rPr lang="nl-NL" smtClean="0"/>
              <a:t>‹nr.›</a:t>
            </a:fld>
            <a:endParaRPr lang="nl-NL"/>
          </a:p>
        </p:txBody>
      </p:sp>
    </p:spTree>
    <p:extLst>
      <p:ext uri="{BB962C8B-B14F-4D97-AF65-F5344CB8AC3E}">
        <p14:creationId xmlns:p14="http://schemas.microsoft.com/office/powerpoint/2010/main" val="24233062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A6D7BC8F-1C6A-D9D0-4108-6229D3473721}"/>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AAB01304-7DCA-14B1-08F1-906D50FC3044}"/>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6754721-FB64-1E28-B1FB-06E5D997A48A}"/>
              </a:ext>
            </a:extLst>
          </p:cNvPr>
          <p:cNvSpPr>
            <a:spLocks noGrp="1"/>
          </p:cNvSpPr>
          <p:nvPr>
            <p:ph type="dt" sz="half" idx="10"/>
          </p:nvPr>
        </p:nvSpPr>
        <p:spPr/>
        <p:txBody>
          <a:bodyPr/>
          <a:lstStyle/>
          <a:p>
            <a:fld id="{1533F82D-E3FA-420F-B4E2-E6EA6A2A0452}" type="datetimeFigureOut">
              <a:rPr lang="nl-NL" smtClean="0"/>
              <a:t>15-1-2024</a:t>
            </a:fld>
            <a:endParaRPr lang="nl-NL"/>
          </a:p>
        </p:txBody>
      </p:sp>
      <p:sp>
        <p:nvSpPr>
          <p:cNvPr id="5" name="Tijdelijke aanduiding voor voettekst 4">
            <a:extLst>
              <a:ext uri="{FF2B5EF4-FFF2-40B4-BE49-F238E27FC236}">
                <a16:creationId xmlns:a16="http://schemas.microsoft.com/office/drawing/2014/main" id="{1FF2DE47-B95B-E62A-BC71-0EB3841AFF6A}"/>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22246626-0C54-F565-AE0C-745E6179043A}"/>
              </a:ext>
            </a:extLst>
          </p:cNvPr>
          <p:cNvSpPr>
            <a:spLocks noGrp="1"/>
          </p:cNvSpPr>
          <p:nvPr>
            <p:ph type="sldNum" sz="quarter" idx="12"/>
          </p:nvPr>
        </p:nvSpPr>
        <p:spPr/>
        <p:txBody>
          <a:bodyPr/>
          <a:lstStyle/>
          <a:p>
            <a:fld id="{F86AFD99-1518-4E6C-86D8-07C894FC6C25}" type="slidenum">
              <a:rPr lang="nl-NL" smtClean="0"/>
              <a:t>‹nr.›</a:t>
            </a:fld>
            <a:endParaRPr lang="nl-NL"/>
          </a:p>
        </p:txBody>
      </p:sp>
    </p:spTree>
    <p:extLst>
      <p:ext uri="{BB962C8B-B14F-4D97-AF65-F5344CB8AC3E}">
        <p14:creationId xmlns:p14="http://schemas.microsoft.com/office/powerpoint/2010/main" val="2386220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4F63402-4EA4-97FB-97EC-1CEF425BB50F}"/>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AAAE2BE1-FAE2-C697-B05B-ABDB132AC527}"/>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C25AEDC-B994-56F3-50DE-97B19A66D98B}"/>
              </a:ext>
            </a:extLst>
          </p:cNvPr>
          <p:cNvSpPr>
            <a:spLocks noGrp="1"/>
          </p:cNvSpPr>
          <p:nvPr>
            <p:ph type="dt" sz="half" idx="10"/>
          </p:nvPr>
        </p:nvSpPr>
        <p:spPr/>
        <p:txBody>
          <a:bodyPr/>
          <a:lstStyle/>
          <a:p>
            <a:fld id="{1533F82D-E3FA-420F-B4E2-E6EA6A2A0452}" type="datetimeFigureOut">
              <a:rPr lang="nl-NL" smtClean="0"/>
              <a:t>15-1-2024</a:t>
            </a:fld>
            <a:endParaRPr lang="nl-NL"/>
          </a:p>
        </p:txBody>
      </p:sp>
      <p:sp>
        <p:nvSpPr>
          <p:cNvPr id="5" name="Tijdelijke aanduiding voor voettekst 4">
            <a:extLst>
              <a:ext uri="{FF2B5EF4-FFF2-40B4-BE49-F238E27FC236}">
                <a16:creationId xmlns:a16="http://schemas.microsoft.com/office/drawing/2014/main" id="{B2F4AB42-11C2-B08D-FEE8-647B8EC97A0F}"/>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6AB2B65-5103-B5BC-200A-C56BE0D4B581}"/>
              </a:ext>
            </a:extLst>
          </p:cNvPr>
          <p:cNvSpPr>
            <a:spLocks noGrp="1"/>
          </p:cNvSpPr>
          <p:nvPr>
            <p:ph type="sldNum" sz="quarter" idx="12"/>
          </p:nvPr>
        </p:nvSpPr>
        <p:spPr/>
        <p:txBody>
          <a:bodyPr/>
          <a:lstStyle/>
          <a:p>
            <a:fld id="{F86AFD99-1518-4E6C-86D8-07C894FC6C25}" type="slidenum">
              <a:rPr lang="nl-NL" smtClean="0"/>
              <a:t>‹nr.›</a:t>
            </a:fld>
            <a:endParaRPr lang="nl-NL"/>
          </a:p>
        </p:txBody>
      </p:sp>
    </p:spTree>
    <p:extLst>
      <p:ext uri="{BB962C8B-B14F-4D97-AF65-F5344CB8AC3E}">
        <p14:creationId xmlns:p14="http://schemas.microsoft.com/office/powerpoint/2010/main" val="2518707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5CA47CC-EEED-EB59-256C-47B89E843C6B}"/>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448766F7-5E2E-2251-0712-1C3A746BBDC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A07EB084-28DB-6BB9-B8FD-274C1B9D021F}"/>
              </a:ext>
            </a:extLst>
          </p:cNvPr>
          <p:cNvSpPr>
            <a:spLocks noGrp="1"/>
          </p:cNvSpPr>
          <p:nvPr>
            <p:ph type="dt" sz="half" idx="10"/>
          </p:nvPr>
        </p:nvSpPr>
        <p:spPr/>
        <p:txBody>
          <a:bodyPr/>
          <a:lstStyle/>
          <a:p>
            <a:fld id="{1533F82D-E3FA-420F-B4E2-E6EA6A2A0452}" type="datetimeFigureOut">
              <a:rPr lang="nl-NL" smtClean="0"/>
              <a:t>15-1-2024</a:t>
            </a:fld>
            <a:endParaRPr lang="nl-NL"/>
          </a:p>
        </p:txBody>
      </p:sp>
      <p:sp>
        <p:nvSpPr>
          <p:cNvPr id="5" name="Tijdelijke aanduiding voor voettekst 4">
            <a:extLst>
              <a:ext uri="{FF2B5EF4-FFF2-40B4-BE49-F238E27FC236}">
                <a16:creationId xmlns:a16="http://schemas.microsoft.com/office/drawing/2014/main" id="{F7192CA9-0872-4549-4D73-70CCF0A7BB4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AA687EF5-3EB6-43ED-39FA-416F1671B85A}"/>
              </a:ext>
            </a:extLst>
          </p:cNvPr>
          <p:cNvSpPr>
            <a:spLocks noGrp="1"/>
          </p:cNvSpPr>
          <p:nvPr>
            <p:ph type="sldNum" sz="quarter" idx="12"/>
          </p:nvPr>
        </p:nvSpPr>
        <p:spPr/>
        <p:txBody>
          <a:bodyPr/>
          <a:lstStyle/>
          <a:p>
            <a:fld id="{F86AFD99-1518-4E6C-86D8-07C894FC6C25}" type="slidenum">
              <a:rPr lang="nl-NL" smtClean="0"/>
              <a:t>‹nr.›</a:t>
            </a:fld>
            <a:endParaRPr lang="nl-NL"/>
          </a:p>
        </p:txBody>
      </p:sp>
    </p:spTree>
    <p:extLst>
      <p:ext uri="{BB962C8B-B14F-4D97-AF65-F5344CB8AC3E}">
        <p14:creationId xmlns:p14="http://schemas.microsoft.com/office/powerpoint/2010/main" val="472159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011C3EE-25CD-8ABA-4725-04ABEA8C4AA3}"/>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87AA8D86-FE9A-8744-FFC1-DA80F34C003B}"/>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4573FD13-1E52-FCFC-4E15-D4EBF169873F}"/>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F1F6AF72-9706-E28C-4DD0-65FFA5C3B8A0}"/>
              </a:ext>
            </a:extLst>
          </p:cNvPr>
          <p:cNvSpPr>
            <a:spLocks noGrp="1"/>
          </p:cNvSpPr>
          <p:nvPr>
            <p:ph type="dt" sz="half" idx="10"/>
          </p:nvPr>
        </p:nvSpPr>
        <p:spPr/>
        <p:txBody>
          <a:bodyPr/>
          <a:lstStyle/>
          <a:p>
            <a:fld id="{1533F82D-E3FA-420F-B4E2-E6EA6A2A0452}" type="datetimeFigureOut">
              <a:rPr lang="nl-NL" smtClean="0"/>
              <a:t>15-1-2024</a:t>
            </a:fld>
            <a:endParaRPr lang="nl-NL"/>
          </a:p>
        </p:txBody>
      </p:sp>
      <p:sp>
        <p:nvSpPr>
          <p:cNvPr id="6" name="Tijdelijke aanduiding voor voettekst 5">
            <a:extLst>
              <a:ext uri="{FF2B5EF4-FFF2-40B4-BE49-F238E27FC236}">
                <a16:creationId xmlns:a16="http://schemas.microsoft.com/office/drawing/2014/main" id="{A973124F-3BE3-0BC4-6EA2-EDE00C0ECCFA}"/>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93F66CDC-D7B5-2E0B-462A-ADDA4908E351}"/>
              </a:ext>
            </a:extLst>
          </p:cNvPr>
          <p:cNvSpPr>
            <a:spLocks noGrp="1"/>
          </p:cNvSpPr>
          <p:nvPr>
            <p:ph type="sldNum" sz="quarter" idx="12"/>
          </p:nvPr>
        </p:nvSpPr>
        <p:spPr/>
        <p:txBody>
          <a:bodyPr/>
          <a:lstStyle/>
          <a:p>
            <a:fld id="{F86AFD99-1518-4E6C-86D8-07C894FC6C25}" type="slidenum">
              <a:rPr lang="nl-NL" smtClean="0"/>
              <a:t>‹nr.›</a:t>
            </a:fld>
            <a:endParaRPr lang="nl-NL"/>
          </a:p>
        </p:txBody>
      </p:sp>
    </p:spTree>
    <p:extLst>
      <p:ext uri="{BB962C8B-B14F-4D97-AF65-F5344CB8AC3E}">
        <p14:creationId xmlns:p14="http://schemas.microsoft.com/office/powerpoint/2010/main" val="11117110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53E49A1-FAC3-13D9-A938-3388B675F87B}"/>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43A059EB-AF66-B128-3070-C62F5FAFF80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6307DB6F-28A0-060F-4B7E-F123BE91867E}"/>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B12A7A73-07E0-E4EB-DDFC-E8A8960E73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5D0B417D-9A54-D68C-99E2-340E8B7BF52F}"/>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8D67A3A9-959D-2324-B3F4-2A3DAC2140A6}"/>
              </a:ext>
            </a:extLst>
          </p:cNvPr>
          <p:cNvSpPr>
            <a:spLocks noGrp="1"/>
          </p:cNvSpPr>
          <p:nvPr>
            <p:ph type="dt" sz="half" idx="10"/>
          </p:nvPr>
        </p:nvSpPr>
        <p:spPr/>
        <p:txBody>
          <a:bodyPr/>
          <a:lstStyle/>
          <a:p>
            <a:fld id="{1533F82D-E3FA-420F-B4E2-E6EA6A2A0452}" type="datetimeFigureOut">
              <a:rPr lang="nl-NL" smtClean="0"/>
              <a:t>15-1-2024</a:t>
            </a:fld>
            <a:endParaRPr lang="nl-NL"/>
          </a:p>
        </p:txBody>
      </p:sp>
      <p:sp>
        <p:nvSpPr>
          <p:cNvPr id="8" name="Tijdelijke aanduiding voor voettekst 7">
            <a:extLst>
              <a:ext uri="{FF2B5EF4-FFF2-40B4-BE49-F238E27FC236}">
                <a16:creationId xmlns:a16="http://schemas.microsoft.com/office/drawing/2014/main" id="{8BEFE541-A2EB-8633-4514-55E95BD22FDB}"/>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3F133D2E-8DBF-916F-B7D0-6E6F6961417B}"/>
              </a:ext>
            </a:extLst>
          </p:cNvPr>
          <p:cNvSpPr>
            <a:spLocks noGrp="1"/>
          </p:cNvSpPr>
          <p:nvPr>
            <p:ph type="sldNum" sz="quarter" idx="12"/>
          </p:nvPr>
        </p:nvSpPr>
        <p:spPr/>
        <p:txBody>
          <a:bodyPr/>
          <a:lstStyle/>
          <a:p>
            <a:fld id="{F86AFD99-1518-4E6C-86D8-07C894FC6C25}" type="slidenum">
              <a:rPr lang="nl-NL" smtClean="0"/>
              <a:t>‹nr.›</a:t>
            </a:fld>
            <a:endParaRPr lang="nl-NL"/>
          </a:p>
        </p:txBody>
      </p:sp>
    </p:spTree>
    <p:extLst>
      <p:ext uri="{BB962C8B-B14F-4D97-AF65-F5344CB8AC3E}">
        <p14:creationId xmlns:p14="http://schemas.microsoft.com/office/powerpoint/2010/main" val="3252636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84EA51-CECA-0AB6-DDE4-978AD0B95BC5}"/>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8AA6005A-C0BF-10CE-B59E-9CA231DDDC7B}"/>
              </a:ext>
            </a:extLst>
          </p:cNvPr>
          <p:cNvSpPr>
            <a:spLocks noGrp="1"/>
          </p:cNvSpPr>
          <p:nvPr>
            <p:ph type="dt" sz="half" idx="10"/>
          </p:nvPr>
        </p:nvSpPr>
        <p:spPr/>
        <p:txBody>
          <a:bodyPr/>
          <a:lstStyle/>
          <a:p>
            <a:fld id="{1533F82D-E3FA-420F-B4E2-E6EA6A2A0452}" type="datetimeFigureOut">
              <a:rPr lang="nl-NL" smtClean="0"/>
              <a:t>15-1-2024</a:t>
            </a:fld>
            <a:endParaRPr lang="nl-NL"/>
          </a:p>
        </p:txBody>
      </p:sp>
      <p:sp>
        <p:nvSpPr>
          <p:cNvPr id="4" name="Tijdelijke aanduiding voor voettekst 3">
            <a:extLst>
              <a:ext uri="{FF2B5EF4-FFF2-40B4-BE49-F238E27FC236}">
                <a16:creationId xmlns:a16="http://schemas.microsoft.com/office/drawing/2014/main" id="{C6AF8939-F282-73C2-E7F3-2F2867AD3980}"/>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597EE2A4-29E3-0852-9E66-7ED6C54C3710}"/>
              </a:ext>
            </a:extLst>
          </p:cNvPr>
          <p:cNvSpPr>
            <a:spLocks noGrp="1"/>
          </p:cNvSpPr>
          <p:nvPr>
            <p:ph type="sldNum" sz="quarter" idx="12"/>
          </p:nvPr>
        </p:nvSpPr>
        <p:spPr/>
        <p:txBody>
          <a:bodyPr/>
          <a:lstStyle/>
          <a:p>
            <a:fld id="{F86AFD99-1518-4E6C-86D8-07C894FC6C25}" type="slidenum">
              <a:rPr lang="nl-NL" smtClean="0"/>
              <a:t>‹nr.›</a:t>
            </a:fld>
            <a:endParaRPr lang="nl-NL"/>
          </a:p>
        </p:txBody>
      </p:sp>
    </p:spTree>
    <p:extLst>
      <p:ext uri="{BB962C8B-B14F-4D97-AF65-F5344CB8AC3E}">
        <p14:creationId xmlns:p14="http://schemas.microsoft.com/office/powerpoint/2010/main" val="23670265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E0322483-CEF1-9292-9A3D-36050BF00E0C}"/>
              </a:ext>
            </a:extLst>
          </p:cNvPr>
          <p:cNvSpPr>
            <a:spLocks noGrp="1"/>
          </p:cNvSpPr>
          <p:nvPr>
            <p:ph type="dt" sz="half" idx="10"/>
          </p:nvPr>
        </p:nvSpPr>
        <p:spPr/>
        <p:txBody>
          <a:bodyPr/>
          <a:lstStyle/>
          <a:p>
            <a:fld id="{1533F82D-E3FA-420F-B4E2-E6EA6A2A0452}" type="datetimeFigureOut">
              <a:rPr lang="nl-NL" smtClean="0"/>
              <a:t>15-1-2024</a:t>
            </a:fld>
            <a:endParaRPr lang="nl-NL"/>
          </a:p>
        </p:txBody>
      </p:sp>
      <p:sp>
        <p:nvSpPr>
          <p:cNvPr id="3" name="Tijdelijke aanduiding voor voettekst 2">
            <a:extLst>
              <a:ext uri="{FF2B5EF4-FFF2-40B4-BE49-F238E27FC236}">
                <a16:creationId xmlns:a16="http://schemas.microsoft.com/office/drawing/2014/main" id="{734286E2-D47D-E530-0245-0C4F724B85A3}"/>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7EBC5202-0690-2FE6-7B51-03B251C45387}"/>
              </a:ext>
            </a:extLst>
          </p:cNvPr>
          <p:cNvSpPr>
            <a:spLocks noGrp="1"/>
          </p:cNvSpPr>
          <p:nvPr>
            <p:ph type="sldNum" sz="quarter" idx="12"/>
          </p:nvPr>
        </p:nvSpPr>
        <p:spPr/>
        <p:txBody>
          <a:bodyPr/>
          <a:lstStyle/>
          <a:p>
            <a:fld id="{F86AFD99-1518-4E6C-86D8-07C894FC6C25}" type="slidenum">
              <a:rPr lang="nl-NL" smtClean="0"/>
              <a:t>‹nr.›</a:t>
            </a:fld>
            <a:endParaRPr lang="nl-NL"/>
          </a:p>
        </p:txBody>
      </p:sp>
    </p:spTree>
    <p:extLst>
      <p:ext uri="{BB962C8B-B14F-4D97-AF65-F5344CB8AC3E}">
        <p14:creationId xmlns:p14="http://schemas.microsoft.com/office/powerpoint/2010/main" val="3005803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00AF3F-7566-278F-F99D-326667F90999}"/>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8F8FD5BF-0080-2C84-D8BD-9A7593A2EC6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6893A216-53AE-3BD8-D151-12689F9561C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DD087F6C-1D37-7A40-3BE6-E23FAC89AC35}"/>
              </a:ext>
            </a:extLst>
          </p:cNvPr>
          <p:cNvSpPr>
            <a:spLocks noGrp="1"/>
          </p:cNvSpPr>
          <p:nvPr>
            <p:ph type="dt" sz="half" idx="10"/>
          </p:nvPr>
        </p:nvSpPr>
        <p:spPr/>
        <p:txBody>
          <a:bodyPr/>
          <a:lstStyle/>
          <a:p>
            <a:fld id="{1533F82D-E3FA-420F-B4E2-E6EA6A2A0452}" type="datetimeFigureOut">
              <a:rPr lang="nl-NL" smtClean="0"/>
              <a:t>15-1-2024</a:t>
            </a:fld>
            <a:endParaRPr lang="nl-NL"/>
          </a:p>
        </p:txBody>
      </p:sp>
      <p:sp>
        <p:nvSpPr>
          <p:cNvPr id="6" name="Tijdelijke aanduiding voor voettekst 5">
            <a:extLst>
              <a:ext uri="{FF2B5EF4-FFF2-40B4-BE49-F238E27FC236}">
                <a16:creationId xmlns:a16="http://schemas.microsoft.com/office/drawing/2014/main" id="{FDCD0C5C-A28D-43BE-469A-61C993AD039A}"/>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FFC39360-7816-B92A-D578-F0DF69F3B2FE}"/>
              </a:ext>
            </a:extLst>
          </p:cNvPr>
          <p:cNvSpPr>
            <a:spLocks noGrp="1"/>
          </p:cNvSpPr>
          <p:nvPr>
            <p:ph type="sldNum" sz="quarter" idx="12"/>
          </p:nvPr>
        </p:nvSpPr>
        <p:spPr/>
        <p:txBody>
          <a:bodyPr/>
          <a:lstStyle/>
          <a:p>
            <a:fld id="{F86AFD99-1518-4E6C-86D8-07C894FC6C25}" type="slidenum">
              <a:rPr lang="nl-NL" smtClean="0"/>
              <a:t>‹nr.›</a:t>
            </a:fld>
            <a:endParaRPr lang="nl-NL"/>
          </a:p>
        </p:txBody>
      </p:sp>
    </p:spTree>
    <p:extLst>
      <p:ext uri="{BB962C8B-B14F-4D97-AF65-F5344CB8AC3E}">
        <p14:creationId xmlns:p14="http://schemas.microsoft.com/office/powerpoint/2010/main" val="27376436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243CDC2-1EB4-40F2-9BC1-EA336162F282}"/>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124F35A7-097C-7391-1D66-62258252A80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449D75F7-C19B-7998-03CF-A87D1B6134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0DD0CD78-E7A2-E040-67BA-0614A59CED94}"/>
              </a:ext>
            </a:extLst>
          </p:cNvPr>
          <p:cNvSpPr>
            <a:spLocks noGrp="1"/>
          </p:cNvSpPr>
          <p:nvPr>
            <p:ph type="dt" sz="half" idx="10"/>
          </p:nvPr>
        </p:nvSpPr>
        <p:spPr/>
        <p:txBody>
          <a:bodyPr/>
          <a:lstStyle/>
          <a:p>
            <a:fld id="{1533F82D-E3FA-420F-B4E2-E6EA6A2A0452}" type="datetimeFigureOut">
              <a:rPr lang="nl-NL" smtClean="0"/>
              <a:t>15-1-2024</a:t>
            </a:fld>
            <a:endParaRPr lang="nl-NL"/>
          </a:p>
        </p:txBody>
      </p:sp>
      <p:sp>
        <p:nvSpPr>
          <p:cNvPr id="6" name="Tijdelijke aanduiding voor voettekst 5">
            <a:extLst>
              <a:ext uri="{FF2B5EF4-FFF2-40B4-BE49-F238E27FC236}">
                <a16:creationId xmlns:a16="http://schemas.microsoft.com/office/drawing/2014/main" id="{A506034F-2997-7D23-9CFC-63FCB323D88F}"/>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400988CC-345B-7AF3-55AD-661AD144ADCE}"/>
              </a:ext>
            </a:extLst>
          </p:cNvPr>
          <p:cNvSpPr>
            <a:spLocks noGrp="1"/>
          </p:cNvSpPr>
          <p:nvPr>
            <p:ph type="sldNum" sz="quarter" idx="12"/>
          </p:nvPr>
        </p:nvSpPr>
        <p:spPr/>
        <p:txBody>
          <a:bodyPr/>
          <a:lstStyle/>
          <a:p>
            <a:fld id="{F86AFD99-1518-4E6C-86D8-07C894FC6C25}" type="slidenum">
              <a:rPr lang="nl-NL" smtClean="0"/>
              <a:t>‹nr.›</a:t>
            </a:fld>
            <a:endParaRPr lang="nl-NL"/>
          </a:p>
        </p:txBody>
      </p:sp>
    </p:spTree>
    <p:extLst>
      <p:ext uri="{BB962C8B-B14F-4D97-AF65-F5344CB8AC3E}">
        <p14:creationId xmlns:p14="http://schemas.microsoft.com/office/powerpoint/2010/main" val="20142083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66E887E2-A9D5-E5F2-0091-A29F7BA1309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64155041-4A4D-7E90-E07D-BC78E5A00B3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1C6ECDFE-320F-A09D-07A7-3A566FD6B48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33F82D-E3FA-420F-B4E2-E6EA6A2A0452}" type="datetimeFigureOut">
              <a:rPr lang="nl-NL" smtClean="0"/>
              <a:t>15-1-2024</a:t>
            </a:fld>
            <a:endParaRPr lang="nl-NL"/>
          </a:p>
        </p:txBody>
      </p:sp>
      <p:sp>
        <p:nvSpPr>
          <p:cNvPr id="5" name="Tijdelijke aanduiding voor voettekst 4">
            <a:extLst>
              <a:ext uri="{FF2B5EF4-FFF2-40B4-BE49-F238E27FC236}">
                <a16:creationId xmlns:a16="http://schemas.microsoft.com/office/drawing/2014/main" id="{73441AF9-ED0F-30ED-3F23-D645BB2ABD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0AC93FED-7785-4D63-B6F0-C58FD4B85A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86AFD99-1518-4E6C-86D8-07C894FC6C25}" type="slidenum">
              <a:rPr lang="nl-NL" smtClean="0"/>
              <a:t>‹nr.›</a:t>
            </a:fld>
            <a:endParaRPr lang="nl-NL"/>
          </a:p>
        </p:txBody>
      </p:sp>
    </p:spTree>
    <p:extLst>
      <p:ext uri="{BB962C8B-B14F-4D97-AF65-F5344CB8AC3E}">
        <p14:creationId xmlns:p14="http://schemas.microsoft.com/office/powerpoint/2010/main" val="407301456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0.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3.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6.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verstandig-voorschrijven-en-afleveren-van-opioiden" TargetMode="External"/><Relationship Id="rId2" Type="http://schemas.openxmlformats.org/officeDocument/2006/relationships/notesSlide" Target="../notesSlides/notesSlide40.xml"/><Relationship Id="rId1" Type="http://schemas.openxmlformats.org/officeDocument/2006/relationships/slideLayout" Target="../slideLayouts/slideLayout2.xml"/><Relationship Id="rId5" Type="http://schemas.openxmlformats.org/officeDocument/2006/relationships/hyperlink" Target="http://www.pallialine.nl/" TargetMode="External"/><Relationship Id="rId4" Type="http://schemas.openxmlformats.org/officeDocument/2006/relationships/hyperlink" Target="http://www.opiaten.nl/" TargetMode="External"/></Relationships>
</file>

<file path=ppt/slides/_rels/slide4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27C1846-5DC1-87F7-42A9-C74BE6ECA37F}"/>
              </a:ext>
            </a:extLst>
          </p:cNvPr>
          <p:cNvSpPr>
            <a:spLocks noGrp="1"/>
          </p:cNvSpPr>
          <p:nvPr>
            <p:ph type="ctrTitle"/>
          </p:nvPr>
        </p:nvSpPr>
        <p:spPr>
          <a:xfrm>
            <a:off x="1016869" y="2235200"/>
            <a:ext cx="10344150" cy="2387600"/>
          </a:xfrm>
        </p:spPr>
        <p:txBody>
          <a:bodyPr>
            <a:normAutofit fontScale="90000"/>
          </a:bodyPr>
          <a:lstStyle/>
          <a:p>
            <a:r>
              <a:rPr lang="nl-NL" dirty="0">
                <a:solidFill>
                  <a:srgbClr val="429B95"/>
                </a:solidFill>
                <a:latin typeface="Poppins Medium" panose="00000600000000000000" pitchFamily="2" charset="0"/>
                <a:cs typeface="Poppins Medium" panose="00000600000000000000" pitchFamily="2" charset="0"/>
              </a:rPr>
              <a:t>FTO presentatie</a:t>
            </a:r>
            <a:br>
              <a:rPr lang="nl-NL" dirty="0">
                <a:solidFill>
                  <a:srgbClr val="429B95"/>
                </a:solidFill>
                <a:latin typeface="Poppins Medium" panose="00000600000000000000" pitchFamily="2" charset="0"/>
                <a:cs typeface="Poppins Medium" panose="00000600000000000000" pitchFamily="2" charset="0"/>
              </a:rPr>
            </a:br>
            <a:r>
              <a:rPr lang="nl-NL" dirty="0">
                <a:solidFill>
                  <a:srgbClr val="429B95"/>
                </a:solidFill>
                <a:latin typeface="Poppins Medium" panose="00000600000000000000" pitchFamily="2" charset="0"/>
                <a:cs typeface="Poppins Medium" panose="00000600000000000000" pitchFamily="2" charset="0"/>
              </a:rPr>
              <a:t>Verstandig voorschrijven en afleveren opioïden</a:t>
            </a:r>
          </a:p>
        </p:txBody>
      </p:sp>
      <p:pic>
        <p:nvPicPr>
          <p:cNvPr id="5" name="Afbeelding 4">
            <a:extLst>
              <a:ext uri="{FF2B5EF4-FFF2-40B4-BE49-F238E27FC236}">
                <a16:creationId xmlns:a16="http://schemas.microsoft.com/office/drawing/2014/main" id="{87198553-B56C-43C5-6B59-5417C7473C78}"/>
              </a:ext>
            </a:extLst>
          </p:cNvPr>
          <p:cNvPicPr>
            <a:picLocks noChangeAspect="1"/>
          </p:cNvPicPr>
          <p:nvPr/>
        </p:nvPicPr>
        <p:blipFill rotWithShape="1">
          <a:blip r:embed="rId3"/>
          <a:srcRect l="18359" t="17842" r="21558" b="21579"/>
          <a:stretch/>
        </p:blipFill>
        <p:spPr>
          <a:xfrm>
            <a:off x="10668000" y="29261"/>
            <a:ext cx="1386038" cy="1405289"/>
          </a:xfrm>
          <a:prstGeom prst="rect">
            <a:avLst/>
          </a:prstGeom>
        </p:spPr>
      </p:pic>
      <p:pic>
        <p:nvPicPr>
          <p:cNvPr id="7" name="Afbeelding 6">
            <a:extLst>
              <a:ext uri="{FF2B5EF4-FFF2-40B4-BE49-F238E27FC236}">
                <a16:creationId xmlns:a16="http://schemas.microsoft.com/office/drawing/2014/main" id="{043B760D-F82B-80BB-A2FD-4FEC9C53AF59}"/>
              </a:ext>
            </a:extLst>
          </p:cNvPr>
          <p:cNvPicPr>
            <a:picLocks noChangeAspect="1"/>
          </p:cNvPicPr>
          <p:nvPr/>
        </p:nvPicPr>
        <p:blipFill>
          <a:blip r:embed="rId4"/>
          <a:stretch>
            <a:fillRect/>
          </a:stretch>
        </p:blipFill>
        <p:spPr>
          <a:xfrm>
            <a:off x="7462797" y="33856"/>
            <a:ext cx="3205203" cy="1042469"/>
          </a:xfrm>
          <a:prstGeom prst="rect">
            <a:avLst/>
          </a:prstGeom>
        </p:spPr>
      </p:pic>
      <p:sp>
        <p:nvSpPr>
          <p:cNvPr id="3" name="Titel 1">
            <a:extLst>
              <a:ext uri="{FF2B5EF4-FFF2-40B4-BE49-F238E27FC236}">
                <a16:creationId xmlns:a16="http://schemas.microsoft.com/office/drawing/2014/main" id="{ABACCE93-5D35-B962-09B5-642EB900343C}"/>
              </a:ext>
            </a:extLst>
          </p:cNvPr>
          <p:cNvSpPr txBox="1">
            <a:spLocks/>
          </p:cNvSpPr>
          <p:nvPr/>
        </p:nvSpPr>
        <p:spPr>
          <a:xfrm>
            <a:off x="1016869" y="4087812"/>
            <a:ext cx="10344150" cy="2387600"/>
          </a:xfrm>
          <a:prstGeom prst="rect">
            <a:avLst/>
          </a:prstGeom>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nl-NL" sz="4000" i="1" dirty="0">
                <a:solidFill>
                  <a:srgbClr val="429B95"/>
                </a:solidFill>
                <a:latin typeface="Poppins" panose="00000500000000000000" pitchFamily="2" charset="0"/>
                <a:cs typeface="Poppins" panose="00000500000000000000" pitchFamily="2" charset="0"/>
              </a:rPr>
              <a:t>Vul hier de spreker(s) en de datum in </a:t>
            </a:r>
          </a:p>
        </p:txBody>
      </p:sp>
    </p:spTree>
    <p:extLst>
      <p:ext uri="{BB962C8B-B14F-4D97-AF65-F5344CB8AC3E}">
        <p14:creationId xmlns:p14="http://schemas.microsoft.com/office/powerpoint/2010/main" val="13045077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a:extLst>
              <a:ext uri="{FF2B5EF4-FFF2-40B4-BE49-F238E27FC236}">
                <a16:creationId xmlns:a16="http://schemas.microsoft.com/office/drawing/2014/main" id="{8D6CA8E1-0E40-8160-5CFA-355011FE1E8E}"/>
              </a:ext>
            </a:extLst>
          </p:cNvPr>
          <p:cNvSpPr>
            <a:spLocks/>
          </p:cNvSpPr>
          <p:nvPr/>
        </p:nvSpPr>
        <p:spPr>
          <a:xfrm>
            <a:off x="838200" y="0"/>
            <a:ext cx="10515600" cy="6858000"/>
          </a:xfrm>
          <a:prstGeom prst="rect">
            <a:avLst/>
          </a:prstGeom>
          <a:solidFill>
            <a:srgbClr val="E0EFDB">
              <a:alpha val="71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a:extLst>
              <a:ext uri="{FF2B5EF4-FFF2-40B4-BE49-F238E27FC236}">
                <a16:creationId xmlns:a16="http://schemas.microsoft.com/office/drawing/2014/main" id="{E34B7196-4F05-E684-FCCA-30D743682C15}"/>
              </a:ext>
            </a:extLst>
          </p:cNvPr>
          <p:cNvSpPr>
            <a:spLocks noGrp="1"/>
          </p:cNvSpPr>
          <p:nvPr>
            <p:ph type="title"/>
          </p:nvPr>
        </p:nvSpPr>
        <p:spPr/>
        <p:txBody>
          <a:bodyPr/>
          <a:lstStyle/>
          <a:p>
            <a:r>
              <a:rPr lang="nl-NL" dirty="0">
                <a:solidFill>
                  <a:srgbClr val="429B95"/>
                </a:solidFill>
                <a:latin typeface="Poppins Medium" panose="00000600000000000000" pitchFamily="2" charset="0"/>
                <a:cs typeface="Poppins Medium" panose="00000600000000000000" pitchFamily="2" charset="0"/>
              </a:rPr>
              <a:t>Kennistoets</a:t>
            </a:r>
          </a:p>
        </p:txBody>
      </p:sp>
      <p:sp>
        <p:nvSpPr>
          <p:cNvPr id="3" name="Tijdelijke aanduiding voor inhoud 2">
            <a:extLst>
              <a:ext uri="{FF2B5EF4-FFF2-40B4-BE49-F238E27FC236}">
                <a16:creationId xmlns:a16="http://schemas.microsoft.com/office/drawing/2014/main" id="{44B30980-E40B-18D3-C3E3-733243AA04C6}"/>
              </a:ext>
            </a:extLst>
          </p:cNvPr>
          <p:cNvSpPr>
            <a:spLocks noGrp="1" noRot="1" noMove="1" noResize="1" noEditPoints="1" noAdjustHandles="1" noChangeArrowheads="1" noChangeShapeType="1"/>
          </p:cNvSpPr>
          <p:nvPr>
            <p:ph idx="1"/>
          </p:nvPr>
        </p:nvSpPr>
        <p:spPr/>
        <p:txBody>
          <a:bodyPr/>
          <a:lstStyle/>
          <a:p>
            <a:pPr marL="514350" indent="-514350">
              <a:lnSpc>
                <a:spcPct val="100000"/>
              </a:lnSpc>
              <a:buAutoNum type="arabicPeriod"/>
            </a:pPr>
            <a:r>
              <a:rPr lang="nl-NL" dirty="0">
                <a:latin typeface="Poppins" panose="00000500000000000000" pitchFamily="2" charset="0"/>
                <a:cs typeface="Poppins" panose="00000500000000000000" pitchFamily="2" charset="0"/>
              </a:rPr>
              <a:t>Medisch specialisten schrijven vaker (extramuraal) opioïden voor dan huisartsen.</a:t>
            </a:r>
          </a:p>
          <a:p>
            <a:pPr marL="0" indent="0">
              <a:lnSpc>
                <a:spcPct val="100000"/>
              </a:lnSpc>
              <a:buNone/>
            </a:pPr>
            <a:endParaRPr lang="nl-NL" dirty="0">
              <a:latin typeface="Poppins" panose="00000500000000000000" pitchFamily="2" charset="0"/>
              <a:cs typeface="Poppins" panose="00000500000000000000" pitchFamily="2" charset="0"/>
            </a:endParaRPr>
          </a:p>
          <a:p>
            <a:pPr marL="800100" lvl="1" indent="-342900">
              <a:lnSpc>
                <a:spcPct val="100000"/>
              </a:lnSpc>
              <a:buFont typeface="Wingdings" panose="05000000000000000000" pitchFamily="2" charset="2"/>
              <a:buChar char="q"/>
              <a:tabLst>
                <a:tab pos="449263" algn="l"/>
              </a:tabLst>
            </a:pPr>
            <a:r>
              <a:rPr lang="nl-NL" sz="2800" dirty="0">
                <a:solidFill>
                  <a:srgbClr val="000000"/>
                </a:solidFill>
                <a:latin typeface="Poppins" panose="00000500000000000000" pitchFamily="2" charset="0"/>
                <a:cs typeface="Poppins" panose="00000500000000000000" pitchFamily="2" charset="0"/>
              </a:rPr>
              <a:t>Juist</a:t>
            </a:r>
          </a:p>
          <a:p>
            <a:pPr marL="800100" lvl="1" indent="-342900">
              <a:lnSpc>
                <a:spcPct val="100000"/>
              </a:lnSpc>
              <a:buFont typeface="Wingdings" panose="05000000000000000000" pitchFamily="2" charset="2"/>
              <a:buChar char="q"/>
              <a:tabLst>
                <a:tab pos="449263" algn="l"/>
              </a:tabLst>
            </a:pPr>
            <a:r>
              <a:rPr lang="nl-NL" sz="2800" dirty="0">
                <a:solidFill>
                  <a:srgbClr val="000000"/>
                </a:solidFill>
                <a:latin typeface="Poppins" panose="00000500000000000000" pitchFamily="2" charset="0"/>
                <a:cs typeface="Poppins" panose="00000500000000000000" pitchFamily="2" charset="0"/>
              </a:rPr>
              <a:t>Onjuist</a:t>
            </a:r>
          </a:p>
          <a:p>
            <a:pPr marL="800100" lvl="1" indent="-342900">
              <a:lnSpc>
                <a:spcPct val="100000"/>
              </a:lnSpc>
              <a:buFont typeface="Wingdings" panose="05000000000000000000" pitchFamily="2" charset="2"/>
              <a:buChar char="q"/>
              <a:tabLst>
                <a:tab pos="449263" algn="l"/>
              </a:tabLst>
            </a:pPr>
            <a:r>
              <a:rPr lang="nl-NL" sz="2800" dirty="0">
                <a:solidFill>
                  <a:srgbClr val="000000"/>
                </a:solidFill>
                <a:latin typeface="Poppins" panose="00000500000000000000" pitchFamily="2" charset="0"/>
                <a:cs typeface="Poppins" panose="00000500000000000000" pitchFamily="2" charset="0"/>
              </a:rPr>
              <a:t>Onduidelijk</a:t>
            </a:r>
          </a:p>
          <a:p>
            <a:pPr marL="0" indent="0">
              <a:buNone/>
            </a:pPr>
            <a:endParaRPr lang="nl-NL" dirty="0">
              <a:latin typeface="Poppins" panose="00000500000000000000" pitchFamily="2" charset="0"/>
              <a:cs typeface="Poppins" panose="00000500000000000000" pitchFamily="2" charset="0"/>
            </a:endParaRPr>
          </a:p>
          <a:p>
            <a:pPr marL="0" indent="0">
              <a:buNone/>
            </a:pPr>
            <a:endParaRPr lang="nl-NL" dirty="0"/>
          </a:p>
        </p:txBody>
      </p:sp>
    </p:spTree>
    <p:extLst>
      <p:ext uri="{BB962C8B-B14F-4D97-AF65-F5344CB8AC3E}">
        <p14:creationId xmlns:p14="http://schemas.microsoft.com/office/powerpoint/2010/main" val="35418147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3">
                                            <p:txEl>
                                              <p:pRg st="4" end="4"/>
                                            </p:txEl>
                                          </p:spTgt>
                                        </p:tgtEl>
                                        <p:attrNameLst>
                                          <p:attrName>style.visibility</p:attrName>
                                        </p:attrNameLst>
                                      </p:cBhvr>
                                      <p:to>
                                        <p:strVal val="hidden"/>
                                      </p:to>
                                    </p:set>
                                  </p:childTnLst>
                                </p:cTn>
                              </p:par>
                              <p:par>
                                <p:cTn id="7" presetID="1" presetClass="exit"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a:extLst>
              <a:ext uri="{FF2B5EF4-FFF2-40B4-BE49-F238E27FC236}">
                <a16:creationId xmlns:a16="http://schemas.microsoft.com/office/drawing/2014/main" id="{6D415A6C-F2D1-CE2E-B567-C231EEFCE525}"/>
              </a:ext>
            </a:extLst>
          </p:cNvPr>
          <p:cNvSpPr>
            <a:spLocks noGrp="1" noRot="1" noMove="1" noResize="1" noEditPoints="1" noAdjustHandles="1" noChangeArrowheads="1" noChangeShapeType="1"/>
          </p:cNvSpPr>
          <p:nvPr/>
        </p:nvSpPr>
        <p:spPr>
          <a:xfrm>
            <a:off x="838200" y="0"/>
            <a:ext cx="10515600" cy="6858000"/>
          </a:xfrm>
          <a:prstGeom prst="rect">
            <a:avLst/>
          </a:prstGeom>
          <a:solidFill>
            <a:srgbClr val="E0EFDB">
              <a:alpha val="71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a:extLst>
              <a:ext uri="{FF2B5EF4-FFF2-40B4-BE49-F238E27FC236}">
                <a16:creationId xmlns:a16="http://schemas.microsoft.com/office/drawing/2014/main" id="{E34B7196-4F05-E684-FCCA-30D743682C15}"/>
              </a:ext>
            </a:extLst>
          </p:cNvPr>
          <p:cNvSpPr>
            <a:spLocks noGrp="1"/>
          </p:cNvSpPr>
          <p:nvPr>
            <p:ph type="title"/>
          </p:nvPr>
        </p:nvSpPr>
        <p:spPr/>
        <p:txBody>
          <a:bodyPr/>
          <a:lstStyle/>
          <a:p>
            <a:r>
              <a:rPr lang="nl-NL" dirty="0">
                <a:solidFill>
                  <a:srgbClr val="429B95"/>
                </a:solidFill>
                <a:latin typeface="Poppins Medium" panose="00000600000000000000" pitchFamily="2" charset="0"/>
                <a:cs typeface="Poppins Medium" panose="00000600000000000000" pitchFamily="2" charset="0"/>
              </a:rPr>
              <a:t>Kennistoets</a:t>
            </a:r>
          </a:p>
        </p:txBody>
      </p:sp>
      <p:sp>
        <p:nvSpPr>
          <p:cNvPr id="3" name="Tijdelijke aanduiding voor inhoud 2">
            <a:extLst>
              <a:ext uri="{FF2B5EF4-FFF2-40B4-BE49-F238E27FC236}">
                <a16:creationId xmlns:a16="http://schemas.microsoft.com/office/drawing/2014/main" id="{44B30980-E40B-18D3-C3E3-733243AA04C6}"/>
              </a:ext>
            </a:extLst>
          </p:cNvPr>
          <p:cNvSpPr>
            <a:spLocks noGrp="1"/>
          </p:cNvSpPr>
          <p:nvPr>
            <p:ph idx="1"/>
          </p:nvPr>
        </p:nvSpPr>
        <p:spPr/>
        <p:txBody>
          <a:bodyPr/>
          <a:lstStyle/>
          <a:p>
            <a:pPr marL="514350" indent="-514350">
              <a:lnSpc>
                <a:spcPct val="100000"/>
              </a:lnSpc>
              <a:buFont typeface="+mj-lt"/>
              <a:buAutoNum type="arabicPeriod" startAt="2"/>
            </a:pPr>
            <a:r>
              <a:rPr lang="nl-NL" dirty="0">
                <a:latin typeface="Poppins" panose="00000500000000000000" pitchFamily="2" charset="0"/>
                <a:cs typeface="Poppins" panose="00000500000000000000" pitchFamily="2" charset="0"/>
              </a:rPr>
              <a:t>Medisch specialisten zijn in de meeste gevallen de initiator van </a:t>
            </a:r>
            <a:r>
              <a:rPr lang="nl-NL" dirty="0" err="1">
                <a:latin typeface="Poppins" panose="00000500000000000000" pitchFamily="2" charset="0"/>
                <a:cs typeface="Poppins" panose="00000500000000000000" pitchFamily="2" charset="0"/>
              </a:rPr>
              <a:t>oxycodongebruik</a:t>
            </a:r>
            <a:r>
              <a:rPr lang="nl-NL" dirty="0">
                <a:latin typeface="Poppins" panose="00000500000000000000" pitchFamily="2" charset="0"/>
                <a:cs typeface="Poppins" panose="00000500000000000000" pitchFamily="2" charset="0"/>
              </a:rPr>
              <a:t>.</a:t>
            </a:r>
          </a:p>
          <a:p>
            <a:pPr>
              <a:lnSpc>
                <a:spcPct val="100000"/>
              </a:lnSpc>
            </a:pPr>
            <a:endParaRPr lang="nl-NL" dirty="0"/>
          </a:p>
          <a:p>
            <a:pPr marL="800100" lvl="1" indent="-342900">
              <a:lnSpc>
                <a:spcPct val="100000"/>
              </a:lnSpc>
              <a:buFont typeface="Wingdings" panose="05000000000000000000" pitchFamily="2" charset="2"/>
              <a:buChar char="q"/>
              <a:tabLst>
                <a:tab pos="449263" algn="l"/>
              </a:tabLst>
            </a:pPr>
            <a:r>
              <a:rPr lang="nl-NL" sz="2800" dirty="0">
                <a:solidFill>
                  <a:srgbClr val="000000"/>
                </a:solidFill>
                <a:latin typeface="Poppins" panose="00000500000000000000" pitchFamily="2" charset="0"/>
                <a:cs typeface="Poppins" panose="00000500000000000000" pitchFamily="2" charset="0"/>
              </a:rPr>
              <a:t>Juist</a:t>
            </a:r>
          </a:p>
          <a:p>
            <a:pPr marL="800100" lvl="1" indent="-342900">
              <a:lnSpc>
                <a:spcPct val="100000"/>
              </a:lnSpc>
              <a:buFont typeface="Wingdings" panose="05000000000000000000" pitchFamily="2" charset="2"/>
              <a:buChar char="q"/>
              <a:tabLst>
                <a:tab pos="449263" algn="l"/>
              </a:tabLst>
            </a:pPr>
            <a:r>
              <a:rPr lang="nl-NL" sz="2800" dirty="0">
                <a:solidFill>
                  <a:srgbClr val="000000"/>
                </a:solidFill>
                <a:latin typeface="Poppins" panose="00000500000000000000" pitchFamily="2" charset="0"/>
                <a:cs typeface="Poppins" panose="00000500000000000000" pitchFamily="2" charset="0"/>
              </a:rPr>
              <a:t>Onjuist</a:t>
            </a:r>
          </a:p>
          <a:p>
            <a:pPr marL="800100" lvl="1" indent="-342900">
              <a:lnSpc>
                <a:spcPct val="100000"/>
              </a:lnSpc>
              <a:buFont typeface="Wingdings" panose="05000000000000000000" pitchFamily="2" charset="2"/>
              <a:buChar char="q"/>
              <a:tabLst>
                <a:tab pos="449263" algn="l"/>
              </a:tabLst>
            </a:pPr>
            <a:r>
              <a:rPr lang="nl-NL" sz="2800" dirty="0">
                <a:solidFill>
                  <a:srgbClr val="000000"/>
                </a:solidFill>
                <a:latin typeface="Poppins" panose="00000500000000000000" pitchFamily="2" charset="0"/>
                <a:cs typeface="Poppins" panose="00000500000000000000" pitchFamily="2" charset="0"/>
              </a:rPr>
              <a:t>Onduidelijk</a:t>
            </a:r>
          </a:p>
          <a:p>
            <a:endParaRPr lang="nl-NL" dirty="0"/>
          </a:p>
        </p:txBody>
      </p:sp>
    </p:spTree>
    <p:extLst>
      <p:ext uri="{BB962C8B-B14F-4D97-AF65-F5344CB8AC3E}">
        <p14:creationId xmlns:p14="http://schemas.microsoft.com/office/powerpoint/2010/main" val="2500023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hidden"/>
                                      </p:to>
                                    </p:set>
                                  </p:childTnLst>
                                </p:cTn>
                              </p:par>
                              <p:par>
                                <p:cTn id="7" presetID="1" presetClass="exit"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7FE85822-9D74-1EFB-792C-9D9E2ECD9DC9}"/>
              </a:ext>
            </a:extLst>
          </p:cNvPr>
          <p:cNvSpPr>
            <a:spLocks noGrp="1" noRot="1" noMove="1" noResize="1" noEditPoints="1" noAdjustHandles="1" noChangeArrowheads="1" noChangeShapeType="1"/>
          </p:cNvSpPr>
          <p:nvPr/>
        </p:nvSpPr>
        <p:spPr>
          <a:xfrm>
            <a:off x="838200" y="0"/>
            <a:ext cx="10515600" cy="6858000"/>
          </a:xfrm>
          <a:prstGeom prst="rect">
            <a:avLst/>
          </a:prstGeom>
          <a:solidFill>
            <a:srgbClr val="E0EFDB">
              <a:alpha val="71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a:extLst>
              <a:ext uri="{FF2B5EF4-FFF2-40B4-BE49-F238E27FC236}">
                <a16:creationId xmlns:a16="http://schemas.microsoft.com/office/drawing/2014/main" id="{E34B7196-4F05-E684-FCCA-30D743682C15}"/>
              </a:ext>
            </a:extLst>
          </p:cNvPr>
          <p:cNvSpPr>
            <a:spLocks noGrp="1"/>
          </p:cNvSpPr>
          <p:nvPr>
            <p:ph type="title"/>
          </p:nvPr>
        </p:nvSpPr>
        <p:spPr/>
        <p:txBody>
          <a:bodyPr/>
          <a:lstStyle/>
          <a:p>
            <a:r>
              <a:rPr lang="nl-NL" dirty="0">
                <a:solidFill>
                  <a:srgbClr val="429B95"/>
                </a:solidFill>
                <a:latin typeface="Poppins Medium" panose="00000600000000000000" pitchFamily="2" charset="0"/>
                <a:cs typeface="Poppins Medium" panose="00000600000000000000" pitchFamily="2" charset="0"/>
              </a:rPr>
              <a:t>Kennistoets</a:t>
            </a:r>
          </a:p>
        </p:txBody>
      </p:sp>
      <p:sp>
        <p:nvSpPr>
          <p:cNvPr id="3" name="Tijdelijke aanduiding voor inhoud 2">
            <a:extLst>
              <a:ext uri="{FF2B5EF4-FFF2-40B4-BE49-F238E27FC236}">
                <a16:creationId xmlns:a16="http://schemas.microsoft.com/office/drawing/2014/main" id="{44B30980-E40B-18D3-C3E3-733243AA04C6}"/>
              </a:ext>
            </a:extLst>
          </p:cNvPr>
          <p:cNvSpPr>
            <a:spLocks noGrp="1"/>
          </p:cNvSpPr>
          <p:nvPr>
            <p:ph idx="1"/>
          </p:nvPr>
        </p:nvSpPr>
        <p:spPr/>
        <p:txBody>
          <a:bodyPr/>
          <a:lstStyle/>
          <a:p>
            <a:pPr marL="514350" indent="-514350">
              <a:lnSpc>
                <a:spcPct val="100000"/>
              </a:lnSpc>
              <a:buFont typeface="+mj-lt"/>
              <a:buAutoNum type="arabicPeriod" startAt="3"/>
            </a:pPr>
            <a:r>
              <a:rPr lang="nl-NL" dirty="0">
                <a:latin typeface="Poppins" panose="00000500000000000000" pitchFamily="2" charset="0"/>
                <a:cs typeface="Poppins" panose="00000500000000000000" pitchFamily="2" charset="0"/>
              </a:rPr>
              <a:t>Bij de keuze voor een sterkwerkend opioïd gaat de voorkeur uit naar </a:t>
            </a:r>
            <a:r>
              <a:rPr lang="nl-NL" dirty="0" err="1">
                <a:latin typeface="Poppins" panose="00000500000000000000" pitchFamily="2" charset="0"/>
                <a:cs typeface="Poppins" panose="00000500000000000000" pitchFamily="2" charset="0"/>
              </a:rPr>
              <a:t>oxycodon</a:t>
            </a:r>
            <a:r>
              <a:rPr lang="nl-NL" dirty="0">
                <a:latin typeface="Poppins" panose="00000500000000000000" pitchFamily="2" charset="0"/>
                <a:cs typeface="Poppins" panose="00000500000000000000" pitchFamily="2" charset="0"/>
              </a:rPr>
              <a:t>.</a:t>
            </a:r>
          </a:p>
          <a:p>
            <a:pPr marL="0" indent="0">
              <a:lnSpc>
                <a:spcPct val="100000"/>
              </a:lnSpc>
              <a:buNone/>
            </a:pPr>
            <a:endParaRPr lang="nl-NL" dirty="0">
              <a:latin typeface="Poppins" panose="00000500000000000000" pitchFamily="2" charset="0"/>
              <a:cs typeface="Poppins" panose="00000500000000000000" pitchFamily="2" charset="0"/>
            </a:endParaRPr>
          </a:p>
          <a:p>
            <a:pPr marL="800100" lvl="1" indent="-342900">
              <a:lnSpc>
                <a:spcPct val="100000"/>
              </a:lnSpc>
              <a:buFont typeface="Wingdings" panose="05000000000000000000" pitchFamily="2" charset="2"/>
              <a:buChar char="q"/>
              <a:tabLst>
                <a:tab pos="449263" algn="l"/>
              </a:tabLst>
            </a:pPr>
            <a:r>
              <a:rPr lang="nl-NL" sz="2800" dirty="0">
                <a:solidFill>
                  <a:srgbClr val="000000"/>
                </a:solidFill>
                <a:latin typeface="Poppins" panose="00000500000000000000" pitchFamily="2" charset="0"/>
                <a:cs typeface="Poppins" panose="00000500000000000000" pitchFamily="2" charset="0"/>
              </a:rPr>
              <a:t>Juist</a:t>
            </a:r>
          </a:p>
          <a:p>
            <a:pPr marL="800100" lvl="1" indent="-342900">
              <a:lnSpc>
                <a:spcPct val="100000"/>
              </a:lnSpc>
              <a:buFont typeface="Wingdings" panose="05000000000000000000" pitchFamily="2" charset="2"/>
              <a:buChar char="q"/>
              <a:tabLst>
                <a:tab pos="449263" algn="l"/>
              </a:tabLst>
            </a:pPr>
            <a:r>
              <a:rPr lang="nl-NL" sz="2800" dirty="0">
                <a:solidFill>
                  <a:srgbClr val="000000"/>
                </a:solidFill>
                <a:latin typeface="Poppins" panose="00000500000000000000" pitchFamily="2" charset="0"/>
                <a:cs typeface="Poppins" panose="00000500000000000000" pitchFamily="2" charset="0"/>
              </a:rPr>
              <a:t>Onjuist</a:t>
            </a:r>
          </a:p>
          <a:p>
            <a:pPr marL="800100" lvl="1" indent="-342900">
              <a:lnSpc>
                <a:spcPct val="100000"/>
              </a:lnSpc>
              <a:buFont typeface="Wingdings" panose="05000000000000000000" pitchFamily="2" charset="2"/>
              <a:buChar char="q"/>
              <a:tabLst>
                <a:tab pos="449263" algn="l"/>
              </a:tabLst>
            </a:pPr>
            <a:r>
              <a:rPr lang="nl-NL" sz="2800" dirty="0">
                <a:solidFill>
                  <a:srgbClr val="000000"/>
                </a:solidFill>
                <a:latin typeface="Poppins" panose="00000500000000000000" pitchFamily="2" charset="0"/>
                <a:cs typeface="Poppins" panose="00000500000000000000" pitchFamily="2" charset="0"/>
              </a:rPr>
              <a:t>Onduidelijk</a:t>
            </a:r>
          </a:p>
          <a:p>
            <a:pPr marL="0" indent="0">
              <a:buNone/>
            </a:pPr>
            <a:endParaRPr lang="nl-NL" dirty="0"/>
          </a:p>
          <a:p>
            <a:pPr marL="0" indent="0">
              <a:buNone/>
            </a:pPr>
            <a:endParaRPr lang="nl-NL" dirty="0"/>
          </a:p>
        </p:txBody>
      </p:sp>
    </p:spTree>
    <p:extLst>
      <p:ext uri="{BB962C8B-B14F-4D97-AF65-F5344CB8AC3E}">
        <p14:creationId xmlns:p14="http://schemas.microsoft.com/office/powerpoint/2010/main" val="3236211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hidden"/>
                                      </p:to>
                                    </p:set>
                                  </p:childTnLst>
                                </p:cTn>
                              </p:par>
                              <p:par>
                                <p:cTn id="7" presetID="1" presetClass="exit"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547863E-F836-6D7C-8699-B50C01165AF1}"/>
              </a:ext>
            </a:extLst>
          </p:cNvPr>
          <p:cNvSpPr>
            <a:spLocks noGrp="1" noRot="1" noMove="1" noResize="1" noEditPoints="1" noAdjustHandles="1" noChangeArrowheads="1" noChangeShapeType="1"/>
          </p:cNvSpPr>
          <p:nvPr/>
        </p:nvSpPr>
        <p:spPr>
          <a:xfrm>
            <a:off x="838200" y="0"/>
            <a:ext cx="10515600" cy="6858000"/>
          </a:xfrm>
          <a:prstGeom prst="rect">
            <a:avLst/>
          </a:prstGeom>
          <a:solidFill>
            <a:srgbClr val="E0EFDB">
              <a:alpha val="71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a:extLst>
              <a:ext uri="{FF2B5EF4-FFF2-40B4-BE49-F238E27FC236}">
                <a16:creationId xmlns:a16="http://schemas.microsoft.com/office/drawing/2014/main" id="{E34B7196-4F05-E684-FCCA-30D743682C15}"/>
              </a:ext>
            </a:extLst>
          </p:cNvPr>
          <p:cNvSpPr>
            <a:spLocks noGrp="1"/>
          </p:cNvSpPr>
          <p:nvPr>
            <p:ph type="title"/>
          </p:nvPr>
        </p:nvSpPr>
        <p:spPr/>
        <p:txBody>
          <a:bodyPr/>
          <a:lstStyle/>
          <a:p>
            <a:r>
              <a:rPr lang="nl-NL" dirty="0">
                <a:solidFill>
                  <a:srgbClr val="429B95"/>
                </a:solidFill>
                <a:latin typeface="Poppins Medium" panose="00000600000000000000" pitchFamily="2" charset="0"/>
                <a:cs typeface="Poppins Medium" panose="00000600000000000000" pitchFamily="2" charset="0"/>
              </a:rPr>
              <a:t>Kennistoets</a:t>
            </a:r>
          </a:p>
        </p:txBody>
      </p:sp>
      <p:sp>
        <p:nvSpPr>
          <p:cNvPr id="3" name="Tijdelijke aanduiding voor inhoud 2">
            <a:extLst>
              <a:ext uri="{FF2B5EF4-FFF2-40B4-BE49-F238E27FC236}">
                <a16:creationId xmlns:a16="http://schemas.microsoft.com/office/drawing/2014/main" id="{44B30980-E40B-18D3-C3E3-733243AA04C6}"/>
              </a:ext>
            </a:extLst>
          </p:cNvPr>
          <p:cNvSpPr>
            <a:spLocks noGrp="1" noRot="1" noMove="1" noResize="1" noEditPoints="1" noAdjustHandles="1" noChangeArrowheads="1" noChangeShapeType="1"/>
          </p:cNvSpPr>
          <p:nvPr>
            <p:ph idx="1"/>
          </p:nvPr>
        </p:nvSpPr>
        <p:spPr/>
        <p:txBody>
          <a:bodyPr/>
          <a:lstStyle/>
          <a:p>
            <a:pPr marL="514350" indent="-514350">
              <a:lnSpc>
                <a:spcPct val="100000"/>
              </a:lnSpc>
              <a:buFont typeface="+mj-lt"/>
              <a:buAutoNum type="arabicPeriod" startAt="4"/>
            </a:pPr>
            <a:r>
              <a:rPr lang="nl-NL" dirty="0">
                <a:latin typeface="Poppins" panose="00000500000000000000" pitchFamily="2" charset="0"/>
                <a:cs typeface="Poppins" panose="00000500000000000000" pitchFamily="2" charset="0"/>
              </a:rPr>
              <a:t>Zowel nociceptieve pijn als </a:t>
            </a:r>
            <a:r>
              <a:rPr lang="nl-NL" dirty="0" err="1">
                <a:latin typeface="Poppins" panose="00000500000000000000" pitchFamily="2" charset="0"/>
                <a:cs typeface="Poppins" panose="00000500000000000000" pitchFamily="2" charset="0"/>
              </a:rPr>
              <a:t>neuropathische</a:t>
            </a:r>
            <a:r>
              <a:rPr lang="nl-NL" dirty="0">
                <a:latin typeface="Poppins" panose="00000500000000000000" pitchFamily="2" charset="0"/>
                <a:cs typeface="Poppins" panose="00000500000000000000" pitchFamily="2" charset="0"/>
              </a:rPr>
              <a:t> pijn zijn goed te behandelen met sterkwerkende opioïden.</a:t>
            </a:r>
          </a:p>
          <a:p>
            <a:pPr marL="0" indent="0">
              <a:lnSpc>
                <a:spcPct val="100000"/>
              </a:lnSpc>
              <a:buNone/>
            </a:pPr>
            <a:endParaRPr lang="nl-NL" dirty="0">
              <a:latin typeface="Poppins" panose="00000500000000000000" pitchFamily="2" charset="0"/>
              <a:cs typeface="Poppins" panose="00000500000000000000" pitchFamily="2" charset="0"/>
            </a:endParaRPr>
          </a:p>
          <a:p>
            <a:pPr marL="800100" lvl="1" indent="-342900">
              <a:lnSpc>
                <a:spcPct val="100000"/>
              </a:lnSpc>
              <a:buFont typeface="Wingdings" panose="05000000000000000000" pitchFamily="2" charset="2"/>
              <a:buChar char="q"/>
              <a:tabLst>
                <a:tab pos="449263" algn="l"/>
              </a:tabLst>
            </a:pPr>
            <a:r>
              <a:rPr lang="nl-NL" sz="2800" dirty="0">
                <a:solidFill>
                  <a:srgbClr val="000000"/>
                </a:solidFill>
                <a:latin typeface="Poppins" panose="00000500000000000000" pitchFamily="2" charset="0"/>
                <a:cs typeface="Poppins" panose="00000500000000000000" pitchFamily="2" charset="0"/>
              </a:rPr>
              <a:t>Juist</a:t>
            </a:r>
          </a:p>
          <a:p>
            <a:pPr marL="800100" lvl="1" indent="-342900">
              <a:lnSpc>
                <a:spcPct val="100000"/>
              </a:lnSpc>
              <a:buFont typeface="Wingdings" panose="05000000000000000000" pitchFamily="2" charset="2"/>
              <a:buChar char="q"/>
              <a:tabLst>
                <a:tab pos="449263" algn="l"/>
              </a:tabLst>
            </a:pPr>
            <a:r>
              <a:rPr lang="nl-NL" sz="2800" dirty="0">
                <a:solidFill>
                  <a:srgbClr val="000000"/>
                </a:solidFill>
                <a:latin typeface="Poppins" panose="00000500000000000000" pitchFamily="2" charset="0"/>
                <a:cs typeface="Poppins" panose="00000500000000000000" pitchFamily="2" charset="0"/>
              </a:rPr>
              <a:t>Onjuist</a:t>
            </a:r>
          </a:p>
          <a:p>
            <a:pPr marL="800100" lvl="1" indent="-342900">
              <a:lnSpc>
                <a:spcPct val="100000"/>
              </a:lnSpc>
              <a:buFont typeface="Wingdings" panose="05000000000000000000" pitchFamily="2" charset="2"/>
              <a:buChar char="q"/>
              <a:tabLst>
                <a:tab pos="449263" algn="l"/>
              </a:tabLst>
            </a:pPr>
            <a:r>
              <a:rPr lang="nl-NL" sz="2800" dirty="0">
                <a:solidFill>
                  <a:srgbClr val="000000"/>
                </a:solidFill>
                <a:latin typeface="Poppins" panose="00000500000000000000" pitchFamily="2" charset="0"/>
                <a:cs typeface="Poppins" panose="00000500000000000000" pitchFamily="2" charset="0"/>
              </a:rPr>
              <a:t>Onduidelijk</a:t>
            </a:r>
          </a:p>
          <a:p>
            <a:pPr marL="0" indent="0">
              <a:buNone/>
            </a:pPr>
            <a:endParaRPr lang="nl-NL" dirty="0"/>
          </a:p>
          <a:p>
            <a:pPr marL="0" indent="0">
              <a:buNone/>
            </a:pPr>
            <a:endParaRPr lang="nl-NL" dirty="0"/>
          </a:p>
        </p:txBody>
      </p:sp>
    </p:spTree>
    <p:extLst>
      <p:ext uri="{BB962C8B-B14F-4D97-AF65-F5344CB8AC3E}">
        <p14:creationId xmlns:p14="http://schemas.microsoft.com/office/powerpoint/2010/main" val="83307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hidden"/>
                                      </p:to>
                                    </p:set>
                                  </p:childTnLst>
                                </p:cTn>
                              </p:par>
                              <p:par>
                                <p:cTn id="7" presetID="1" presetClass="exit"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1F8F39F1-5BC5-7367-FFD1-12873A85F72E}"/>
              </a:ext>
            </a:extLst>
          </p:cNvPr>
          <p:cNvSpPr>
            <a:spLocks/>
          </p:cNvSpPr>
          <p:nvPr/>
        </p:nvSpPr>
        <p:spPr>
          <a:xfrm>
            <a:off x="838200" y="0"/>
            <a:ext cx="10515600" cy="6858000"/>
          </a:xfrm>
          <a:prstGeom prst="rect">
            <a:avLst/>
          </a:prstGeom>
          <a:solidFill>
            <a:srgbClr val="E0EFDB">
              <a:alpha val="71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a:extLst>
              <a:ext uri="{FF2B5EF4-FFF2-40B4-BE49-F238E27FC236}">
                <a16:creationId xmlns:a16="http://schemas.microsoft.com/office/drawing/2014/main" id="{E34B7196-4F05-E684-FCCA-30D743682C15}"/>
              </a:ext>
            </a:extLst>
          </p:cNvPr>
          <p:cNvSpPr>
            <a:spLocks noGrp="1"/>
          </p:cNvSpPr>
          <p:nvPr>
            <p:ph type="title"/>
          </p:nvPr>
        </p:nvSpPr>
        <p:spPr/>
        <p:txBody>
          <a:bodyPr/>
          <a:lstStyle/>
          <a:p>
            <a:r>
              <a:rPr lang="nl-NL" dirty="0">
                <a:solidFill>
                  <a:srgbClr val="429B95"/>
                </a:solidFill>
                <a:latin typeface="Poppins Medium" panose="00000600000000000000" pitchFamily="2" charset="0"/>
                <a:cs typeface="Poppins Medium" panose="00000600000000000000" pitchFamily="2" charset="0"/>
              </a:rPr>
              <a:t>Kennistoets</a:t>
            </a:r>
          </a:p>
        </p:txBody>
      </p:sp>
      <p:sp>
        <p:nvSpPr>
          <p:cNvPr id="3" name="Tijdelijke aanduiding voor inhoud 2">
            <a:extLst>
              <a:ext uri="{FF2B5EF4-FFF2-40B4-BE49-F238E27FC236}">
                <a16:creationId xmlns:a16="http://schemas.microsoft.com/office/drawing/2014/main" id="{44B30980-E40B-18D3-C3E3-733243AA04C6}"/>
              </a:ext>
            </a:extLst>
          </p:cNvPr>
          <p:cNvSpPr>
            <a:spLocks noGrp="1" noRot="1" noMove="1" noResize="1" noEditPoints="1" noAdjustHandles="1" noChangeArrowheads="1" noChangeShapeType="1"/>
          </p:cNvSpPr>
          <p:nvPr>
            <p:ph idx="1"/>
          </p:nvPr>
        </p:nvSpPr>
        <p:spPr/>
        <p:txBody>
          <a:bodyPr/>
          <a:lstStyle/>
          <a:p>
            <a:pPr marL="0" indent="0">
              <a:lnSpc>
                <a:spcPct val="100000"/>
              </a:lnSpc>
              <a:buNone/>
            </a:pPr>
            <a:r>
              <a:rPr lang="nl-NL" dirty="0">
                <a:latin typeface="Poppins" panose="00000500000000000000" pitchFamily="2" charset="0"/>
                <a:cs typeface="Poppins" panose="00000500000000000000" pitchFamily="2" charset="0"/>
              </a:rPr>
              <a:t>5. Opioïden zijn even effectief bij pijn door kanker als bij andere vormen van chronische pijn.</a:t>
            </a:r>
          </a:p>
          <a:p>
            <a:pPr>
              <a:lnSpc>
                <a:spcPct val="100000"/>
              </a:lnSpc>
            </a:pPr>
            <a:endParaRPr lang="nl-NL" dirty="0">
              <a:latin typeface="Poppins" panose="00000500000000000000" pitchFamily="2" charset="0"/>
              <a:cs typeface="Poppins" panose="00000500000000000000" pitchFamily="2" charset="0"/>
            </a:endParaRPr>
          </a:p>
          <a:p>
            <a:pPr marL="800100" lvl="1" indent="-342900">
              <a:lnSpc>
                <a:spcPct val="100000"/>
              </a:lnSpc>
              <a:buFont typeface="Wingdings" panose="05000000000000000000" pitchFamily="2" charset="2"/>
              <a:buChar char="q"/>
              <a:tabLst>
                <a:tab pos="449263" algn="l"/>
              </a:tabLst>
            </a:pPr>
            <a:r>
              <a:rPr lang="nl-NL" sz="2800" dirty="0">
                <a:solidFill>
                  <a:srgbClr val="000000"/>
                </a:solidFill>
                <a:latin typeface="Poppins" panose="00000500000000000000" pitchFamily="2" charset="0"/>
                <a:cs typeface="Poppins" panose="00000500000000000000" pitchFamily="2" charset="0"/>
              </a:rPr>
              <a:t>Juist</a:t>
            </a:r>
          </a:p>
          <a:p>
            <a:pPr marL="800100" lvl="1" indent="-342900">
              <a:lnSpc>
                <a:spcPct val="100000"/>
              </a:lnSpc>
              <a:buFont typeface="Wingdings" panose="05000000000000000000" pitchFamily="2" charset="2"/>
              <a:buChar char="q"/>
              <a:tabLst>
                <a:tab pos="449263" algn="l"/>
              </a:tabLst>
            </a:pPr>
            <a:r>
              <a:rPr lang="nl-NL" sz="2800" dirty="0">
                <a:solidFill>
                  <a:srgbClr val="000000"/>
                </a:solidFill>
                <a:latin typeface="Poppins" panose="00000500000000000000" pitchFamily="2" charset="0"/>
                <a:cs typeface="Poppins" panose="00000500000000000000" pitchFamily="2" charset="0"/>
              </a:rPr>
              <a:t>Onjuist</a:t>
            </a:r>
          </a:p>
          <a:p>
            <a:pPr marL="800100" lvl="1" indent="-342900">
              <a:lnSpc>
                <a:spcPct val="100000"/>
              </a:lnSpc>
              <a:buFont typeface="Wingdings" panose="05000000000000000000" pitchFamily="2" charset="2"/>
              <a:buChar char="q"/>
              <a:tabLst>
                <a:tab pos="449263" algn="l"/>
              </a:tabLst>
            </a:pPr>
            <a:r>
              <a:rPr lang="nl-NL" sz="2800" dirty="0">
                <a:solidFill>
                  <a:srgbClr val="000000"/>
                </a:solidFill>
                <a:latin typeface="Poppins" panose="00000500000000000000" pitchFamily="2" charset="0"/>
                <a:cs typeface="Poppins" panose="00000500000000000000" pitchFamily="2" charset="0"/>
              </a:rPr>
              <a:t>Onduidelijk</a:t>
            </a:r>
          </a:p>
          <a:p>
            <a:pPr marL="0" indent="0">
              <a:buNone/>
            </a:pPr>
            <a:endParaRPr lang="nl-NL" dirty="0"/>
          </a:p>
        </p:txBody>
      </p:sp>
    </p:spTree>
    <p:extLst>
      <p:ext uri="{BB962C8B-B14F-4D97-AF65-F5344CB8AC3E}">
        <p14:creationId xmlns:p14="http://schemas.microsoft.com/office/powerpoint/2010/main" val="3253386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hidden"/>
                                      </p:to>
                                    </p:set>
                                  </p:childTnLst>
                                </p:cTn>
                              </p:par>
                              <p:par>
                                <p:cTn id="7" presetID="1" presetClass="exit"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A94446AB-659B-7223-4499-3D01B986E88A}"/>
              </a:ext>
            </a:extLst>
          </p:cNvPr>
          <p:cNvSpPr>
            <a:spLocks noGrp="1" noRot="1" noMove="1" noResize="1" noEditPoints="1" noAdjustHandles="1" noChangeArrowheads="1" noChangeShapeType="1"/>
          </p:cNvSpPr>
          <p:nvPr/>
        </p:nvSpPr>
        <p:spPr>
          <a:xfrm>
            <a:off x="838200" y="0"/>
            <a:ext cx="10515600" cy="6858000"/>
          </a:xfrm>
          <a:prstGeom prst="rect">
            <a:avLst/>
          </a:prstGeom>
          <a:solidFill>
            <a:srgbClr val="E0EFDB">
              <a:alpha val="71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a:extLst>
              <a:ext uri="{FF2B5EF4-FFF2-40B4-BE49-F238E27FC236}">
                <a16:creationId xmlns:a16="http://schemas.microsoft.com/office/drawing/2014/main" id="{E34B7196-4F05-E684-FCCA-30D743682C15}"/>
              </a:ext>
            </a:extLst>
          </p:cNvPr>
          <p:cNvSpPr>
            <a:spLocks noGrp="1"/>
          </p:cNvSpPr>
          <p:nvPr>
            <p:ph type="title"/>
          </p:nvPr>
        </p:nvSpPr>
        <p:spPr/>
        <p:txBody>
          <a:bodyPr/>
          <a:lstStyle/>
          <a:p>
            <a:r>
              <a:rPr lang="nl-NL" dirty="0">
                <a:solidFill>
                  <a:srgbClr val="429B95"/>
                </a:solidFill>
                <a:latin typeface="Poppins Medium" panose="00000600000000000000" pitchFamily="2" charset="0"/>
                <a:cs typeface="Poppins Medium" panose="00000600000000000000" pitchFamily="2" charset="0"/>
              </a:rPr>
              <a:t>Kennistoets</a:t>
            </a:r>
          </a:p>
        </p:txBody>
      </p:sp>
      <p:sp>
        <p:nvSpPr>
          <p:cNvPr id="3" name="Tijdelijke aanduiding voor inhoud 2">
            <a:extLst>
              <a:ext uri="{FF2B5EF4-FFF2-40B4-BE49-F238E27FC236}">
                <a16:creationId xmlns:a16="http://schemas.microsoft.com/office/drawing/2014/main" id="{44B30980-E40B-18D3-C3E3-733243AA04C6}"/>
              </a:ext>
            </a:extLst>
          </p:cNvPr>
          <p:cNvSpPr>
            <a:spLocks noGrp="1"/>
          </p:cNvSpPr>
          <p:nvPr>
            <p:ph idx="1"/>
          </p:nvPr>
        </p:nvSpPr>
        <p:spPr/>
        <p:txBody>
          <a:bodyPr/>
          <a:lstStyle/>
          <a:p>
            <a:pPr marL="0" indent="0">
              <a:lnSpc>
                <a:spcPct val="100000"/>
              </a:lnSpc>
              <a:buNone/>
            </a:pPr>
            <a:r>
              <a:rPr lang="nl-NL" dirty="0">
                <a:latin typeface="Poppins" panose="00000500000000000000" pitchFamily="2" charset="0"/>
                <a:cs typeface="Poppins" panose="00000500000000000000" pitchFamily="2" charset="0"/>
              </a:rPr>
              <a:t>6. Van de groep sterkwerkende opioïden geeft </a:t>
            </a:r>
            <a:r>
              <a:rPr lang="nl-NL" dirty="0" err="1">
                <a:latin typeface="Poppins" panose="00000500000000000000" pitchFamily="2" charset="0"/>
                <a:cs typeface="Poppins" panose="00000500000000000000" pitchFamily="2" charset="0"/>
              </a:rPr>
              <a:t>oxycodon</a:t>
            </a:r>
            <a:r>
              <a:rPr lang="nl-NL" dirty="0">
                <a:latin typeface="Poppins" panose="00000500000000000000" pitchFamily="2" charset="0"/>
                <a:cs typeface="Poppins" panose="00000500000000000000" pitchFamily="2" charset="0"/>
              </a:rPr>
              <a:t> de minste kans op bijwerkingen.</a:t>
            </a:r>
          </a:p>
          <a:p>
            <a:pPr>
              <a:lnSpc>
                <a:spcPct val="100000"/>
              </a:lnSpc>
            </a:pPr>
            <a:endParaRPr lang="nl-NL" dirty="0">
              <a:latin typeface="Poppins" panose="00000500000000000000" pitchFamily="2" charset="0"/>
              <a:cs typeface="Poppins" panose="00000500000000000000" pitchFamily="2" charset="0"/>
            </a:endParaRPr>
          </a:p>
          <a:p>
            <a:pPr marL="800100" lvl="1" indent="-342900">
              <a:lnSpc>
                <a:spcPct val="100000"/>
              </a:lnSpc>
              <a:buFont typeface="Wingdings" panose="05000000000000000000" pitchFamily="2" charset="2"/>
              <a:buChar char="q"/>
              <a:tabLst>
                <a:tab pos="449263" algn="l"/>
              </a:tabLst>
            </a:pPr>
            <a:r>
              <a:rPr lang="nl-NL" sz="2800" dirty="0">
                <a:solidFill>
                  <a:srgbClr val="000000"/>
                </a:solidFill>
                <a:latin typeface="Poppins" panose="00000500000000000000" pitchFamily="2" charset="0"/>
                <a:cs typeface="Poppins" panose="00000500000000000000" pitchFamily="2" charset="0"/>
              </a:rPr>
              <a:t>Juist</a:t>
            </a:r>
          </a:p>
          <a:p>
            <a:pPr marL="800100" lvl="1" indent="-342900">
              <a:lnSpc>
                <a:spcPct val="100000"/>
              </a:lnSpc>
              <a:buFont typeface="Wingdings" panose="05000000000000000000" pitchFamily="2" charset="2"/>
              <a:buChar char="q"/>
              <a:tabLst>
                <a:tab pos="449263" algn="l"/>
              </a:tabLst>
            </a:pPr>
            <a:r>
              <a:rPr lang="nl-NL" sz="2800" dirty="0">
                <a:solidFill>
                  <a:srgbClr val="000000"/>
                </a:solidFill>
                <a:latin typeface="Poppins" panose="00000500000000000000" pitchFamily="2" charset="0"/>
                <a:cs typeface="Poppins" panose="00000500000000000000" pitchFamily="2" charset="0"/>
              </a:rPr>
              <a:t>Onjuist</a:t>
            </a:r>
          </a:p>
          <a:p>
            <a:pPr marL="800100" lvl="1" indent="-342900">
              <a:lnSpc>
                <a:spcPct val="100000"/>
              </a:lnSpc>
              <a:buFont typeface="Wingdings" panose="05000000000000000000" pitchFamily="2" charset="2"/>
              <a:buChar char="q"/>
              <a:tabLst>
                <a:tab pos="449263" algn="l"/>
              </a:tabLst>
            </a:pPr>
            <a:r>
              <a:rPr lang="nl-NL" sz="2800" dirty="0">
                <a:solidFill>
                  <a:srgbClr val="000000"/>
                </a:solidFill>
                <a:latin typeface="Poppins" panose="00000500000000000000" pitchFamily="2" charset="0"/>
                <a:cs typeface="Poppins" panose="00000500000000000000" pitchFamily="2" charset="0"/>
              </a:rPr>
              <a:t>Onduidelijk</a:t>
            </a:r>
          </a:p>
          <a:p>
            <a:pPr marL="0" indent="0">
              <a:buNone/>
            </a:pPr>
            <a:endParaRPr lang="nl-NL" dirty="0"/>
          </a:p>
        </p:txBody>
      </p:sp>
    </p:spTree>
    <p:extLst>
      <p:ext uri="{BB962C8B-B14F-4D97-AF65-F5344CB8AC3E}">
        <p14:creationId xmlns:p14="http://schemas.microsoft.com/office/powerpoint/2010/main" val="3541468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hidden"/>
                                      </p:to>
                                    </p:set>
                                  </p:childTnLst>
                                </p:cTn>
                              </p:par>
                              <p:par>
                                <p:cTn id="7" presetID="1" presetClass="exit"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78BACEB0-B5D6-2DC7-5875-C27589D26F20}"/>
              </a:ext>
            </a:extLst>
          </p:cNvPr>
          <p:cNvSpPr>
            <a:spLocks noGrp="1" noRot="1" noMove="1" noResize="1" noEditPoints="1" noAdjustHandles="1" noChangeArrowheads="1" noChangeShapeType="1"/>
          </p:cNvSpPr>
          <p:nvPr/>
        </p:nvSpPr>
        <p:spPr>
          <a:xfrm>
            <a:off x="838200" y="0"/>
            <a:ext cx="10515600" cy="6858000"/>
          </a:xfrm>
          <a:prstGeom prst="rect">
            <a:avLst/>
          </a:prstGeom>
          <a:solidFill>
            <a:srgbClr val="E0EFDB">
              <a:alpha val="71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a:extLst>
              <a:ext uri="{FF2B5EF4-FFF2-40B4-BE49-F238E27FC236}">
                <a16:creationId xmlns:a16="http://schemas.microsoft.com/office/drawing/2014/main" id="{E34B7196-4F05-E684-FCCA-30D743682C15}"/>
              </a:ext>
            </a:extLst>
          </p:cNvPr>
          <p:cNvSpPr>
            <a:spLocks noGrp="1"/>
          </p:cNvSpPr>
          <p:nvPr>
            <p:ph type="title"/>
          </p:nvPr>
        </p:nvSpPr>
        <p:spPr/>
        <p:txBody>
          <a:bodyPr/>
          <a:lstStyle/>
          <a:p>
            <a:r>
              <a:rPr lang="nl-NL" dirty="0">
                <a:solidFill>
                  <a:srgbClr val="429B95"/>
                </a:solidFill>
                <a:latin typeface="Poppins Medium" panose="00000600000000000000" pitchFamily="2" charset="0"/>
                <a:cs typeface="Poppins Medium" panose="00000600000000000000" pitchFamily="2" charset="0"/>
              </a:rPr>
              <a:t>Kennistoets</a:t>
            </a:r>
          </a:p>
        </p:txBody>
      </p:sp>
      <p:sp>
        <p:nvSpPr>
          <p:cNvPr id="3" name="Tijdelijke aanduiding voor inhoud 2">
            <a:extLst>
              <a:ext uri="{FF2B5EF4-FFF2-40B4-BE49-F238E27FC236}">
                <a16:creationId xmlns:a16="http://schemas.microsoft.com/office/drawing/2014/main" id="{44B30980-E40B-18D3-C3E3-733243AA04C6}"/>
              </a:ext>
            </a:extLst>
          </p:cNvPr>
          <p:cNvSpPr>
            <a:spLocks noGrp="1"/>
          </p:cNvSpPr>
          <p:nvPr>
            <p:ph idx="1"/>
          </p:nvPr>
        </p:nvSpPr>
        <p:spPr/>
        <p:txBody>
          <a:bodyPr/>
          <a:lstStyle/>
          <a:p>
            <a:pPr marL="0" indent="0">
              <a:lnSpc>
                <a:spcPct val="100000"/>
              </a:lnSpc>
              <a:buNone/>
            </a:pPr>
            <a:r>
              <a:rPr lang="nl-NL" dirty="0">
                <a:latin typeface="Poppins" panose="00000500000000000000" pitchFamily="2" charset="0"/>
                <a:cs typeface="Poppins" panose="00000500000000000000" pitchFamily="2" charset="0"/>
              </a:rPr>
              <a:t>7. Afbouwen is bij langdurig gebruik van morfine wel en bij langdurig gebruik van </a:t>
            </a:r>
            <a:r>
              <a:rPr lang="nl-NL" dirty="0" err="1">
                <a:latin typeface="Poppins" panose="00000500000000000000" pitchFamily="2" charset="0"/>
                <a:cs typeface="Poppins" panose="00000500000000000000" pitchFamily="2" charset="0"/>
              </a:rPr>
              <a:t>oxycodon</a:t>
            </a:r>
            <a:r>
              <a:rPr lang="nl-NL" dirty="0">
                <a:latin typeface="Poppins" panose="00000500000000000000" pitchFamily="2" charset="0"/>
                <a:cs typeface="Poppins" panose="00000500000000000000" pitchFamily="2" charset="0"/>
              </a:rPr>
              <a:t> niet nodig.</a:t>
            </a:r>
          </a:p>
          <a:p>
            <a:pPr>
              <a:lnSpc>
                <a:spcPct val="100000"/>
              </a:lnSpc>
            </a:pPr>
            <a:endParaRPr lang="nl-NL" dirty="0">
              <a:latin typeface="Poppins" panose="00000500000000000000" pitchFamily="2" charset="0"/>
              <a:cs typeface="Poppins" panose="00000500000000000000" pitchFamily="2" charset="0"/>
            </a:endParaRPr>
          </a:p>
          <a:p>
            <a:pPr marL="800100" lvl="1" indent="-342900">
              <a:lnSpc>
                <a:spcPct val="100000"/>
              </a:lnSpc>
              <a:buFont typeface="Wingdings" panose="05000000000000000000" pitchFamily="2" charset="2"/>
              <a:buChar char="q"/>
              <a:tabLst>
                <a:tab pos="449263" algn="l"/>
              </a:tabLst>
            </a:pPr>
            <a:r>
              <a:rPr lang="nl-NL" sz="2800" dirty="0">
                <a:solidFill>
                  <a:srgbClr val="000000"/>
                </a:solidFill>
                <a:latin typeface="Poppins" panose="00000500000000000000" pitchFamily="2" charset="0"/>
                <a:cs typeface="Poppins" panose="00000500000000000000" pitchFamily="2" charset="0"/>
              </a:rPr>
              <a:t>Juist</a:t>
            </a:r>
          </a:p>
          <a:p>
            <a:pPr marL="800100" lvl="1" indent="-342900">
              <a:lnSpc>
                <a:spcPct val="100000"/>
              </a:lnSpc>
              <a:buFont typeface="Wingdings" panose="05000000000000000000" pitchFamily="2" charset="2"/>
              <a:buChar char="q"/>
              <a:tabLst>
                <a:tab pos="449263" algn="l"/>
              </a:tabLst>
            </a:pPr>
            <a:r>
              <a:rPr lang="nl-NL" sz="2800" dirty="0">
                <a:solidFill>
                  <a:srgbClr val="000000"/>
                </a:solidFill>
                <a:latin typeface="Poppins" panose="00000500000000000000" pitchFamily="2" charset="0"/>
                <a:cs typeface="Poppins" panose="00000500000000000000" pitchFamily="2" charset="0"/>
              </a:rPr>
              <a:t>Onjuist</a:t>
            </a:r>
          </a:p>
          <a:p>
            <a:pPr marL="800100" lvl="1" indent="-342900">
              <a:lnSpc>
                <a:spcPct val="100000"/>
              </a:lnSpc>
              <a:buFont typeface="Wingdings" panose="05000000000000000000" pitchFamily="2" charset="2"/>
              <a:buChar char="q"/>
              <a:tabLst>
                <a:tab pos="449263" algn="l"/>
              </a:tabLst>
            </a:pPr>
            <a:r>
              <a:rPr lang="nl-NL" sz="2800" dirty="0">
                <a:solidFill>
                  <a:srgbClr val="000000"/>
                </a:solidFill>
                <a:latin typeface="Poppins" panose="00000500000000000000" pitchFamily="2" charset="0"/>
                <a:cs typeface="Poppins" panose="00000500000000000000" pitchFamily="2" charset="0"/>
              </a:rPr>
              <a:t>Onduidelijk</a:t>
            </a:r>
          </a:p>
          <a:p>
            <a:pPr marL="0" indent="0">
              <a:buNone/>
            </a:pPr>
            <a:endParaRPr lang="nl-NL" dirty="0"/>
          </a:p>
        </p:txBody>
      </p:sp>
    </p:spTree>
    <p:extLst>
      <p:ext uri="{BB962C8B-B14F-4D97-AF65-F5344CB8AC3E}">
        <p14:creationId xmlns:p14="http://schemas.microsoft.com/office/powerpoint/2010/main" val="4198569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hidden"/>
                                      </p:to>
                                    </p:set>
                                  </p:childTnLst>
                                </p:cTn>
                              </p:par>
                              <p:par>
                                <p:cTn id="7" presetID="1" presetClass="exit"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78BACEB0-B5D6-2DC7-5875-C27589D26F20}"/>
              </a:ext>
            </a:extLst>
          </p:cNvPr>
          <p:cNvSpPr>
            <a:spLocks noGrp="1" noRot="1" noMove="1" noResize="1" noEditPoints="1" noAdjustHandles="1" noChangeArrowheads="1" noChangeShapeType="1"/>
          </p:cNvSpPr>
          <p:nvPr/>
        </p:nvSpPr>
        <p:spPr>
          <a:xfrm>
            <a:off x="838200" y="0"/>
            <a:ext cx="10515600" cy="6858000"/>
          </a:xfrm>
          <a:prstGeom prst="rect">
            <a:avLst/>
          </a:prstGeom>
          <a:solidFill>
            <a:srgbClr val="E0EFDB">
              <a:alpha val="71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a:extLst>
              <a:ext uri="{FF2B5EF4-FFF2-40B4-BE49-F238E27FC236}">
                <a16:creationId xmlns:a16="http://schemas.microsoft.com/office/drawing/2014/main" id="{E34B7196-4F05-E684-FCCA-30D743682C15}"/>
              </a:ext>
            </a:extLst>
          </p:cNvPr>
          <p:cNvSpPr>
            <a:spLocks noGrp="1"/>
          </p:cNvSpPr>
          <p:nvPr>
            <p:ph type="title"/>
          </p:nvPr>
        </p:nvSpPr>
        <p:spPr/>
        <p:txBody>
          <a:bodyPr/>
          <a:lstStyle/>
          <a:p>
            <a:r>
              <a:rPr lang="nl-NL" dirty="0">
                <a:solidFill>
                  <a:srgbClr val="429B95"/>
                </a:solidFill>
                <a:latin typeface="Poppins Medium" panose="00000600000000000000" pitchFamily="2" charset="0"/>
                <a:cs typeface="Poppins Medium" panose="00000600000000000000" pitchFamily="2" charset="0"/>
              </a:rPr>
              <a:t>Kennistoets</a:t>
            </a:r>
          </a:p>
        </p:txBody>
      </p:sp>
      <p:sp>
        <p:nvSpPr>
          <p:cNvPr id="3" name="Tijdelijke aanduiding voor inhoud 2">
            <a:extLst>
              <a:ext uri="{FF2B5EF4-FFF2-40B4-BE49-F238E27FC236}">
                <a16:creationId xmlns:a16="http://schemas.microsoft.com/office/drawing/2014/main" id="{44B30980-E40B-18D3-C3E3-733243AA04C6}"/>
              </a:ext>
            </a:extLst>
          </p:cNvPr>
          <p:cNvSpPr>
            <a:spLocks noGrp="1"/>
          </p:cNvSpPr>
          <p:nvPr>
            <p:ph idx="1"/>
          </p:nvPr>
        </p:nvSpPr>
        <p:spPr/>
        <p:txBody>
          <a:bodyPr/>
          <a:lstStyle/>
          <a:p>
            <a:pPr marL="0" indent="0">
              <a:lnSpc>
                <a:spcPct val="100000"/>
              </a:lnSpc>
              <a:buNone/>
            </a:pPr>
            <a:r>
              <a:rPr lang="nl-NL" dirty="0">
                <a:latin typeface="Poppins" panose="00000500000000000000" pitchFamily="2" charset="0"/>
                <a:cs typeface="Poppins" panose="00000500000000000000" pitchFamily="2" charset="0"/>
              </a:rPr>
              <a:t>8. Je kan sterkwerkende opioïden bij een gebruik &lt; 1 maand afbouwen in stappen van 50 procent.</a:t>
            </a:r>
          </a:p>
          <a:p>
            <a:pPr marL="0" indent="0">
              <a:lnSpc>
                <a:spcPct val="100000"/>
              </a:lnSpc>
              <a:buNone/>
            </a:pPr>
            <a:endParaRPr lang="nl-NL" dirty="0">
              <a:latin typeface="Poppins" panose="00000500000000000000" pitchFamily="2" charset="0"/>
              <a:cs typeface="Poppins" panose="00000500000000000000" pitchFamily="2" charset="0"/>
            </a:endParaRPr>
          </a:p>
          <a:p>
            <a:pPr marL="800100" lvl="1" indent="-342900">
              <a:lnSpc>
                <a:spcPct val="100000"/>
              </a:lnSpc>
              <a:buFont typeface="Wingdings" panose="05000000000000000000" pitchFamily="2" charset="2"/>
              <a:buChar char="q"/>
              <a:tabLst>
                <a:tab pos="449263" algn="l"/>
              </a:tabLst>
            </a:pPr>
            <a:r>
              <a:rPr lang="nl-NL" sz="2800" dirty="0">
                <a:solidFill>
                  <a:srgbClr val="000000"/>
                </a:solidFill>
                <a:latin typeface="Poppins" panose="00000500000000000000" pitchFamily="2" charset="0"/>
                <a:cs typeface="Poppins" panose="00000500000000000000" pitchFamily="2" charset="0"/>
              </a:rPr>
              <a:t>Juist</a:t>
            </a:r>
          </a:p>
          <a:p>
            <a:pPr marL="800100" lvl="1" indent="-342900">
              <a:lnSpc>
                <a:spcPct val="100000"/>
              </a:lnSpc>
              <a:buFont typeface="Wingdings" panose="05000000000000000000" pitchFamily="2" charset="2"/>
              <a:buChar char="q"/>
              <a:tabLst>
                <a:tab pos="449263" algn="l"/>
              </a:tabLst>
            </a:pPr>
            <a:r>
              <a:rPr lang="nl-NL" sz="2800" dirty="0">
                <a:solidFill>
                  <a:srgbClr val="000000"/>
                </a:solidFill>
                <a:latin typeface="Poppins" panose="00000500000000000000" pitchFamily="2" charset="0"/>
                <a:cs typeface="Poppins" panose="00000500000000000000" pitchFamily="2" charset="0"/>
              </a:rPr>
              <a:t>Onjuist</a:t>
            </a:r>
          </a:p>
          <a:p>
            <a:pPr marL="800100" lvl="1" indent="-342900">
              <a:lnSpc>
                <a:spcPct val="100000"/>
              </a:lnSpc>
              <a:buFont typeface="Wingdings" panose="05000000000000000000" pitchFamily="2" charset="2"/>
              <a:buChar char="q"/>
              <a:tabLst>
                <a:tab pos="449263" algn="l"/>
              </a:tabLst>
            </a:pPr>
            <a:r>
              <a:rPr lang="nl-NL" sz="2800" dirty="0">
                <a:solidFill>
                  <a:srgbClr val="000000"/>
                </a:solidFill>
                <a:latin typeface="Poppins" panose="00000500000000000000" pitchFamily="2" charset="0"/>
                <a:cs typeface="Poppins" panose="00000500000000000000" pitchFamily="2" charset="0"/>
              </a:rPr>
              <a:t>Onduidelijk</a:t>
            </a:r>
          </a:p>
          <a:p>
            <a:pPr marL="0" indent="0">
              <a:buNone/>
            </a:pPr>
            <a:endParaRPr lang="nl-NL" dirty="0"/>
          </a:p>
        </p:txBody>
      </p:sp>
    </p:spTree>
    <p:extLst>
      <p:ext uri="{BB962C8B-B14F-4D97-AF65-F5344CB8AC3E}">
        <p14:creationId xmlns:p14="http://schemas.microsoft.com/office/powerpoint/2010/main" val="3424379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hidden"/>
                                      </p:to>
                                    </p:set>
                                  </p:childTnLst>
                                </p:cTn>
                              </p:par>
                              <p:par>
                                <p:cTn id="7" presetID="1" presetClass="exit"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Tijdelijke aanduiding voor inhoud 9" descr="Afbeelding met cirkel, Graphics, schermopname&#10;&#10;Automatisch gegenereerde beschrijving">
            <a:extLst>
              <a:ext uri="{FF2B5EF4-FFF2-40B4-BE49-F238E27FC236}">
                <a16:creationId xmlns:a16="http://schemas.microsoft.com/office/drawing/2014/main" id="{8FF3DE22-A9DA-6EA4-9335-CF71B270447F}"/>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bwMode="auto">
          <a:xfrm>
            <a:off x="2064773" y="-125193"/>
            <a:ext cx="7373855" cy="7373855"/>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a:extLst>
              <a:ext uri="{FF2B5EF4-FFF2-40B4-BE49-F238E27FC236}">
                <a16:creationId xmlns:a16="http://schemas.microsoft.com/office/drawing/2014/main" id="{BF7095A0-EA4F-A40A-3F32-5FB2D9B5DB99}"/>
              </a:ext>
            </a:extLst>
          </p:cNvPr>
          <p:cNvSpPr>
            <a:spLocks noGrp="1"/>
          </p:cNvSpPr>
          <p:nvPr>
            <p:ph type="title"/>
          </p:nvPr>
        </p:nvSpPr>
        <p:spPr>
          <a:xfrm>
            <a:off x="3684646" y="1509917"/>
            <a:ext cx="4134107" cy="3838165"/>
          </a:xfrm>
        </p:spPr>
        <p:txBody>
          <a:bodyPr>
            <a:normAutofit/>
          </a:bodyPr>
          <a:lstStyle/>
          <a:p>
            <a:pPr algn="ctr"/>
            <a:r>
              <a:rPr lang="nl-NL" sz="3600" dirty="0">
                <a:latin typeface="Poppins Medium" panose="00000600000000000000" pitchFamily="2" charset="0"/>
                <a:cs typeface="Poppins Medium" panose="00000600000000000000" pitchFamily="2" charset="0"/>
              </a:rPr>
              <a:t>Hoe doen wij het? Ons eigen voorschrijfbeleid</a:t>
            </a:r>
          </a:p>
        </p:txBody>
      </p:sp>
    </p:spTree>
    <p:extLst>
      <p:ext uri="{BB962C8B-B14F-4D97-AF65-F5344CB8AC3E}">
        <p14:creationId xmlns:p14="http://schemas.microsoft.com/office/powerpoint/2010/main" val="28397946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ADBA8F4D-BC25-8AC3-C2F0-C9925973FD59}"/>
              </a:ext>
            </a:extLst>
          </p:cNvPr>
          <p:cNvSpPr>
            <a:spLocks noGrp="1" noRot="1" noMove="1" noResize="1" noEditPoints="1" noAdjustHandles="1" noChangeArrowheads="1" noChangeShapeType="1"/>
          </p:cNvSpPr>
          <p:nvPr/>
        </p:nvSpPr>
        <p:spPr>
          <a:xfrm>
            <a:off x="838200" y="0"/>
            <a:ext cx="10515600" cy="6858000"/>
          </a:xfrm>
          <a:prstGeom prst="rect">
            <a:avLst/>
          </a:prstGeom>
          <a:solidFill>
            <a:srgbClr val="E0EFDB">
              <a:alpha val="71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a:extLst>
              <a:ext uri="{FF2B5EF4-FFF2-40B4-BE49-F238E27FC236}">
                <a16:creationId xmlns:a16="http://schemas.microsoft.com/office/drawing/2014/main" id="{2B29A984-F786-A27C-D8D6-8FEF13B80EF3}"/>
              </a:ext>
            </a:extLst>
          </p:cNvPr>
          <p:cNvSpPr>
            <a:spLocks noGrp="1"/>
          </p:cNvSpPr>
          <p:nvPr>
            <p:ph type="title"/>
          </p:nvPr>
        </p:nvSpPr>
        <p:spPr/>
        <p:txBody>
          <a:bodyPr>
            <a:normAutofit/>
          </a:bodyPr>
          <a:lstStyle/>
          <a:p>
            <a:r>
              <a:rPr lang="nl-NL" sz="3600" dirty="0">
                <a:solidFill>
                  <a:srgbClr val="429B95"/>
                </a:solidFill>
                <a:latin typeface="Poppins Medium" panose="00000600000000000000" pitchFamily="2" charset="0"/>
                <a:cs typeface="Poppins Medium" panose="00000600000000000000" pitchFamily="2" charset="0"/>
              </a:rPr>
              <a:t>Aantal eerste uitgiften kortwerkende opioïden </a:t>
            </a:r>
          </a:p>
        </p:txBody>
      </p:sp>
      <p:sp>
        <p:nvSpPr>
          <p:cNvPr id="3" name="Tijdelijke aanduiding voor inhoud 2">
            <a:extLst>
              <a:ext uri="{FF2B5EF4-FFF2-40B4-BE49-F238E27FC236}">
                <a16:creationId xmlns:a16="http://schemas.microsoft.com/office/drawing/2014/main" id="{4CB84788-ECAC-95A6-1405-521CEC344702}"/>
              </a:ext>
            </a:extLst>
          </p:cNvPr>
          <p:cNvSpPr>
            <a:spLocks noGrp="1"/>
          </p:cNvSpPr>
          <p:nvPr>
            <p:ph idx="1"/>
          </p:nvPr>
        </p:nvSpPr>
        <p:spPr/>
        <p:txBody>
          <a:bodyPr>
            <a:normAutofit/>
          </a:bodyPr>
          <a:lstStyle/>
          <a:p>
            <a:pPr marL="0" indent="0">
              <a:lnSpc>
                <a:spcPct val="100000"/>
              </a:lnSpc>
              <a:buNone/>
            </a:pPr>
            <a:r>
              <a:rPr lang="nl-NL" i="1" dirty="0">
                <a:latin typeface="Poppins" panose="00000500000000000000" pitchFamily="2" charset="0"/>
                <a:cs typeface="Poppins" panose="00000500000000000000" pitchFamily="2" charset="0"/>
              </a:rPr>
              <a:t>Voeg hier jouw eigen grafiek ‘Aantal eerste uitgiften van kortwerkende opioïden de afgelopen 6 maanden’ in.</a:t>
            </a:r>
          </a:p>
          <a:p>
            <a:pPr marL="0" indent="0">
              <a:lnSpc>
                <a:spcPct val="100000"/>
              </a:lnSpc>
              <a:buNone/>
            </a:pPr>
            <a:endParaRPr lang="nl-NL" i="1" dirty="0">
              <a:latin typeface="Poppins" panose="00000500000000000000" pitchFamily="2" charset="0"/>
              <a:cs typeface="Poppins" panose="00000500000000000000" pitchFamily="2" charset="0"/>
            </a:endParaRPr>
          </a:p>
          <a:p>
            <a:pPr marL="0" indent="0">
              <a:buNone/>
            </a:pPr>
            <a:endParaRPr lang="nl-NL" dirty="0"/>
          </a:p>
        </p:txBody>
      </p:sp>
    </p:spTree>
    <p:extLst>
      <p:ext uri="{BB962C8B-B14F-4D97-AF65-F5344CB8AC3E}">
        <p14:creationId xmlns:p14="http://schemas.microsoft.com/office/powerpoint/2010/main" val="1661955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F114C13-74D1-DD0F-B85F-30089ABD3430}"/>
              </a:ext>
            </a:extLst>
          </p:cNvPr>
          <p:cNvSpPr>
            <a:spLocks noGrp="1"/>
          </p:cNvSpPr>
          <p:nvPr>
            <p:ph type="title"/>
          </p:nvPr>
        </p:nvSpPr>
        <p:spPr/>
        <p:txBody>
          <a:bodyPr/>
          <a:lstStyle/>
          <a:p>
            <a:r>
              <a:rPr lang="nl-NL" dirty="0">
                <a:solidFill>
                  <a:srgbClr val="429B95"/>
                </a:solidFill>
                <a:latin typeface="Poppins Medium" panose="00000600000000000000" pitchFamily="2" charset="0"/>
                <a:cs typeface="Poppins Medium" panose="00000600000000000000" pitchFamily="2" charset="0"/>
              </a:rPr>
              <a:t>Programma</a:t>
            </a:r>
          </a:p>
        </p:txBody>
      </p:sp>
      <p:sp>
        <p:nvSpPr>
          <p:cNvPr id="3" name="Tijdelijke aanduiding voor inhoud 2">
            <a:extLst>
              <a:ext uri="{FF2B5EF4-FFF2-40B4-BE49-F238E27FC236}">
                <a16:creationId xmlns:a16="http://schemas.microsoft.com/office/drawing/2014/main" id="{8612F19D-D3F4-578D-FA3D-7337B2B35ECC}"/>
              </a:ext>
            </a:extLst>
          </p:cNvPr>
          <p:cNvSpPr>
            <a:spLocks noGrp="1"/>
          </p:cNvSpPr>
          <p:nvPr>
            <p:ph idx="1"/>
          </p:nvPr>
        </p:nvSpPr>
        <p:spPr>
          <a:xfrm>
            <a:off x="838199" y="1825625"/>
            <a:ext cx="11049001" cy="4351338"/>
          </a:xfrm>
        </p:spPr>
        <p:txBody>
          <a:bodyPr>
            <a:normAutofit fontScale="85000" lnSpcReduction="20000"/>
          </a:bodyPr>
          <a:lstStyle/>
          <a:p>
            <a:pPr marL="0" indent="0">
              <a:lnSpc>
                <a:spcPct val="120000"/>
              </a:lnSpc>
              <a:buNone/>
            </a:pPr>
            <a:r>
              <a:rPr lang="nl-NL" sz="2800" b="1" dirty="0">
                <a:latin typeface="Poppins" panose="00000500000000000000" pitchFamily="2" charset="0"/>
                <a:cs typeface="Poppins" panose="00000500000000000000" pitchFamily="2" charset="0"/>
              </a:rPr>
              <a:t>0.00 uur		</a:t>
            </a:r>
            <a:r>
              <a:rPr lang="nl-NL" dirty="0">
                <a:latin typeface="Poppins" panose="00000500000000000000" pitchFamily="2" charset="0"/>
                <a:cs typeface="Poppins" panose="00000500000000000000" pitchFamily="2" charset="0"/>
              </a:rPr>
              <a:t>Programma en d</a:t>
            </a:r>
            <a:r>
              <a:rPr lang="nl-NL" sz="2800" dirty="0">
                <a:latin typeface="Poppins" panose="00000500000000000000" pitchFamily="2" charset="0"/>
                <a:cs typeface="Poppins" panose="00000500000000000000" pitchFamily="2" charset="0"/>
              </a:rPr>
              <a:t>oelen bijeenkomst</a:t>
            </a:r>
            <a:endParaRPr lang="nl-NL" dirty="0">
              <a:latin typeface="Poppins" panose="00000500000000000000" pitchFamily="2" charset="0"/>
              <a:cs typeface="Poppins" panose="00000500000000000000" pitchFamily="2" charset="0"/>
            </a:endParaRPr>
          </a:p>
          <a:p>
            <a:pPr marL="0" indent="0">
              <a:lnSpc>
                <a:spcPct val="120000"/>
              </a:lnSpc>
              <a:buNone/>
            </a:pPr>
            <a:r>
              <a:rPr lang="nl-NL" sz="2800" b="1" dirty="0">
                <a:latin typeface="Poppins" panose="00000500000000000000" pitchFamily="2" charset="0"/>
                <a:cs typeface="Poppins" panose="00000500000000000000" pitchFamily="2" charset="0"/>
              </a:rPr>
              <a:t>0.05 uur 	</a:t>
            </a:r>
            <a:r>
              <a:rPr lang="nl-NL" sz="2800" dirty="0">
                <a:latin typeface="Poppins" panose="00000500000000000000" pitchFamily="2" charset="0"/>
                <a:cs typeface="Poppins" panose="00000500000000000000" pitchFamily="2" charset="0"/>
              </a:rPr>
              <a:t>	</a:t>
            </a:r>
            <a:r>
              <a:rPr lang="nl-NL" dirty="0">
                <a:latin typeface="Poppins" panose="00000500000000000000" pitchFamily="2" charset="0"/>
                <a:cs typeface="Poppins" panose="00000500000000000000" pitchFamily="2" charset="0"/>
              </a:rPr>
              <a:t>C</a:t>
            </a:r>
            <a:r>
              <a:rPr lang="nl-NL" sz="2800" dirty="0">
                <a:latin typeface="Poppins" panose="00000500000000000000" pitchFamily="2" charset="0"/>
                <a:cs typeface="Poppins" panose="00000500000000000000" pitchFamily="2" charset="0"/>
              </a:rPr>
              <a:t>ontext opioïdengebruik en toelichting werkwijzen</a:t>
            </a:r>
          </a:p>
          <a:p>
            <a:pPr marL="0" indent="0">
              <a:lnSpc>
                <a:spcPct val="120000"/>
              </a:lnSpc>
              <a:buNone/>
            </a:pPr>
            <a:r>
              <a:rPr lang="nl-NL" sz="2800" b="1" dirty="0">
                <a:latin typeface="Poppins" panose="00000500000000000000" pitchFamily="2" charset="0"/>
                <a:cs typeface="Poppins" panose="00000500000000000000" pitchFamily="2" charset="0"/>
              </a:rPr>
              <a:t>0.15 uur		</a:t>
            </a:r>
            <a:r>
              <a:rPr lang="nl-NL" sz="2800" dirty="0">
                <a:latin typeface="Poppins" panose="00000500000000000000" pitchFamily="2" charset="0"/>
                <a:cs typeface="Poppins" panose="00000500000000000000" pitchFamily="2" charset="0"/>
              </a:rPr>
              <a:t>Kennistoets</a:t>
            </a:r>
          </a:p>
          <a:p>
            <a:pPr marL="0" indent="0">
              <a:lnSpc>
                <a:spcPct val="120000"/>
              </a:lnSpc>
              <a:buNone/>
            </a:pPr>
            <a:r>
              <a:rPr lang="nl-NL" sz="2800" b="1" dirty="0">
                <a:latin typeface="Poppins" panose="00000500000000000000" pitchFamily="2" charset="0"/>
                <a:cs typeface="Poppins" panose="00000500000000000000" pitchFamily="2" charset="0"/>
              </a:rPr>
              <a:t>0.35 uur</a:t>
            </a:r>
            <a:r>
              <a:rPr lang="nl-NL" sz="2800" dirty="0">
                <a:latin typeface="Poppins" panose="00000500000000000000" pitchFamily="2" charset="0"/>
                <a:cs typeface="Poppins" panose="00000500000000000000" pitchFamily="2" charset="0"/>
              </a:rPr>
              <a:t>		Eigen voorschrijfbeleid</a:t>
            </a:r>
          </a:p>
          <a:p>
            <a:pPr marL="0" indent="0">
              <a:lnSpc>
                <a:spcPct val="120000"/>
              </a:lnSpc>
              <a:buNone/>
            </a:pPr>
            <a:r>
              <a:rPr lang="nl-NL" b="1" dirty="0">
                <a:latin typeface="Poppins" panose="00000500000000000000" pitchFamily="2" charset="0"/>
                <a:cs typeface="Poppins" panose="00000500000000000000" pitchFamily="2" charset="0"/>
              </a:rPr>
              <a:t>0.50</a:t>
            </a:r>
            <a:r>
              <a:rPr lang="nl-NL" sz="2800" b="1" dirty="0">
                <a:latin typeface="Poppins" panose="00000500000000000000" pitchFamily="2" charset="0"/>
                <a:cs typeface="Poppins" panose="00000500000000000000" pitchFamily="2" charset="0"/>
              </a:rPr>
              <a:t> uur		</a:t>
            </a:r>
            <a:r>
              <a:rPr lang="nl-NL" sz="2800" dirty="0">
                <a:latin typeface="Poppins" panose="00000500000000000000" pitchFamily="2" charset="0"/>
                <a:cs typeface="Poppins" panose="00000500000000000000" pitchFamily="2" charset="0"/>
              </a:rPr>
              <a:t>Omgaan met opioïden in de eigen praktijk</a:t>
            </a:r>
          </a:p>
          <a:p>
            <a:pPr marL="0" indent="0">
              <a:lnSpc>
                <a:spcPct val="120000"/>
              </a:lnSpc>
              <a:buNone/>
            </a:pPr>
            <a:r>
              <a:rPr lang="nl-NL" sz="2800" b="1" dirty="0">
                <a:latin typeface="Poppins" panose="00000500000000000000" pitchFamily="2" charset="0"/>
                <a:cs typeface="Poppins" panose="00000500000000000000" pitchFamily="2" charset="0"/>
              </a:rPr>
              <a:t>1.15 uur		</a:t>
            </a:r>
            <a:r>
              <a:rPr lang="nl-NL" sz="2800" dirty="0">
                <a:latin typeface="Poppins" panose="00000500000000000000" pitchFamily="2" charset="0"/>
                <a:cs typeface="Poppins" panose="00000500000000000000" pitchFamily="2" charset="0"/>
              </a:rPr>
              <a:t>Maken van afspraken</a:t>
            </a:r>
          </a:p>
          <a:p>
            <a:pPr marL="0" indent="0">
              <a:lnSpc>
                <a:spcPct val="120000"/>
              </a:lnSpc>
              <a:buNone/>
            </a:pPr>
            <a:r>
              <a:rPr lang="nl-NL" sz="2800" b="1" dirty="0">
                <a:latin typeface="Poppins" panose="00000500000000000000" pitchFamily="2" charset="0"/>
                <a:cs typeface="Poppins" panose="00000500000000000000" pitchFamily="2" charset="0"/>
              </a:rPr>
              <a:t>1.25 uur		</a:t>
            </a:r>
            <a:r>
              <a:rPr lang="nl-NL" sz="2800" dirty="0">
                <a:latin typeface="Poppins" panose="00000500000000000000" pitchFamily="2" charset="0"/>
                <a:cs typeface="Poppins" panose="00000500000000000000" pitchFamily="2" charset="0"/>
              </a:rPr>
              <a:t>Afsluiting</a:t>
            </a:r>
          </a:p>
          <a:p>
            <a:pPr marL="0" indent="0">
              <a:buNone/>
            </a:pPr>
            <a:endParaRPr lang="nl-NL" i="1" dirty="0">
              <a:solidFill>
                <a:srgbClr val="429B95"/>
              </a:solidFill>
              <a:latin typeface="Poppins" panose="00000500000000000000" pitchFamily="2" charset="0"/>
              <a:cs typeface="Poppins" panose="00000500000000000000" pitchFamily="2" charset="0"/>
            </a:endParaRPr>
          </a:p>
          <a:p>
            <a:pPr marL="0" indent="0">
              <a:buNone/>
            </a:pPr>
            <a:r>
              <a:rPr lang="nl-NL" i="1" dirty="0">
                <a:solidFill>
                  <a:srgbClr val="429B95"/>
                </a:solidFill>
                <a:latin typeface="Poppins" panose="00000500000000000000" pitchFamily="2" charset="0"/>
                <a:cs typeface="Poppins" panose="00000500000000000000" pitchFamily="2" charset="0"/>
              </a:rPr>
              <a:t>Vul hier jullie eigen tijdstippen in </a:t>
            </a:r>
          </a:p>
        </p:txBody>
      </p:sp>
    </p:spTree>
    <p:extLst>
      <p:ext uri="{BB962C8B-B14F-4D97-AF65-F5344CB8AC3E}">
        <p14:creationId xmlns:p14="http://schemas.microsoft.com/office/powerpoint/2010/main" val="30272596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ADBA8F4D-BC25-8AC3-C2F0-C9925973FD59}"/>
              </a:ext>
            </a:extLst>
          </p:cNvPr>
          <p:cNvSpPr>
            <a:spLocks noGrp="1" noRot="1" noMove="1" noResize="1" noEditPoints="1" noAdjustHandles="1" noChangeArrowheads="1" noChangeShapeType="1"/>
          </p:cNvSpPr>
          <p:nvPr/>
        </p:nvSpPr>
        <p:spPr>
          <a:xfrm>
            <a:off x="838200" y="0"/>
            <a:ext cx="10515600" cy="6858000"/>
          </a:xfrm>
          <a:prstGeom prst="rect">
            <a:avLst/>
          </a:prstGeom>
          <a:solidFill>
            <a:srgbClr val="E0EFDB">
              <a:alpha val="71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a:extLst>
              <a:ext uri="{FF2B5EF4-FFF2-40B4-BE49-F238E27FC236}">
                <a16:creationId xmlns:a16="http://schemas.microsoft.com/office/drawing/2014/main" id="{2B29A984-F786-A27C-D8D6-8FEF13B80EF3}"/>
              </a:ext>
            </a:extLst>
          </p:cNvPr>
          <p:cNvSpPr>
            <a:spLocks noGrp="1"/>
          </p:cNvSpPr>
          <p:nvPr>
            <p:ph type="title"/>
          </p:nvPr>
        </p:nvSpPr>
        <p:spPr/>
        <p:txBody>
          <a:bodyPr>
            <a:normAutofit/>
          </a:bodyPr>
          <a:lstStyle/>
          <a:p>
            <a:r>
              <a:rPr lang="nl-NL" sz="3600" dirty="0">
                <a:solidFill>
                  <a:srgbClr val="429B95"/>
                </a:solidFill>
                <a:latin typeface="Poppins Medium" panose="00000600000000000000" pitchFamily="2" charset="0"/>
                <a:cs typeface="Poppins Medium" panose="00000600000000000000" pitchFamily="2" charset="0"/>
              </a:rPr>
              <a:t>Aantal eerste uitgiften langwerkende opioïden </a:t>
            </a:r>
          </a:p>
        </p:txBody>
      </p:sp>
      <p:sp>
        <p:nvSpPr>
          <p:cNvPr id="3" name="Tijdelijke aanduiding voor inhoud 2">
            <a:extLst>
              <a:ext uri="{FF2B5EF4-FFF2-40B4-BE49-F238E27FC236}">
                <a16:creationId xmlns:a16="http://schemas.microsoft.com/office/drawing/2014/main" id="{4CB84788-ECAC-95A6-1405-521CEC344702}"/>
              </a:ext>
            </a:extLst>
          </p:cNvPr>
          <p:cNvSpPr>
            <a:spLocks noGrp="1"/>
          </p:cNvSpPr>
          <p:nvPr>
            <p:ph idx="1"/>
          </p:nvPr>
        </p:nvSpPr>
        <p:spPr/>
        <p:txBody>
          <a:bodyPr/>
          <a:lstStyle/>
          <a:p>
            <a:pPr marL="0" indent="0">
              <a:lnSpc>
                <a:spcPct val="100000"/>
              </a:lnSpc>
              <a:buNone/>
            </a:pPr>
            <a:r>
              <a:rPr lang="nl-NL" i="1" dirty="0">
                <a:latin typeface="Poppins" panose="00000500000000000000" pitchFamily="2" charset="0"/>
                <a:cs typeface="Poppins" panose="00000500000000000000" pitchFamily="2" charset="0"/>
              </a:rPr>
              <a:t>Voeg hier jouw eigen grafiek  ‘Aantal eerste uitgiften </a:t>
            </a:r>
            <a:r>
              <a:rPr lang="nl-NL" i="1">
                <a:latin typeface="Poppins" panose="00000500000000000000" pitchFamily="2" charset="0"/>
                <a:cs typeface="Poppins" panose="00000500000000000000" pitchFamily="2" charset="0"/>
              </a:rPr>
              <a:t>van langwerkende opioïden de afgelopen 6 maanden’ </a:t>
            </a:r>
            <a:r>
              <a:rPr lang="nl-NL" i="1" dirty="0">
                <a:latin typeface="Poppins" panose="00000500000000000000" pitchFamily="2" charset="0"/>
                <a:cs typeface="Poppins" panose="00000500000000000000" pitchFamily="2" charset="0"/>
              </a:rPr>
              <a:t>in.</a:t>
            </a:r>
          </a:p>
          <a:p>
            <a:pPr marL="0" indent="0">
              <a:buNone/>
            </a:pPr>
            <a:endParaRPr lang="nl-NL" dirty="0"/>
          </a:p>
        </p:txBody>
      </p:sp>
    </p:spTree>
    <p:extLst>
      <p:ext uri="{BB962C8B-B14F-4D97-AF65-F5344CB8AC3E}">
        <p14:creationId xmlns:p14="http://schemas.microsoft.com/office/powerpoint/2010/main" val="12354323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ADBA8F4D-BC25-8AC3-C2F0-C9925973FD59}"/>
              </a:ext>
            </a:extLst>
          </p:cNvPr>
          <p:cNvSpPr>
            <a:spLocks noGrp="1" noRot="1" noMove="1" noResize="1" noEditPoints="1" noAdjustHandles="1" noChangeArrowheads="1" noChangeShapeType="1"/>
          </p:cNvSpPr>
          <p:nvPr/>
        </p:nvSpPr>
        <p:spPr>
          <a:xfrm>
            <a:off x="838200" y="0"/>
            <a:ext cx="10515600" cy="6858000"/>
          </a:xfrm>
          <a:prstGeom prst="rect">
            <a:avLst/>
          </a:prstGeom>
          <a:solidFill>
            <a:srgbClr val="E0EFDB">
              <a:alpha val="71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a:extLst>
              <a:ext uri="{FF2B5EF4-FFF2-40B4-BE49-F238E27FC236}">
                <a16:creationId xmlns:a16="http://schemas.microsoft.com/office/drawing/2014/main" id="{2B29A984-F786-A27C-D8D6-8FEF13B80EF3}"/>
              </a:ext>
            </a:extLst>
          </p:cNvPr>
          <p:cNvSpPr>
            <a:spLocks noGrp="1"/>
          </p:cNvSpPr>
          <p:nvPr>
            <p:ph type="title"/>
          </p:nvPr>
        </p:nvSpPr>
        <p:spPr/>
        <p:txBody>
          <a:bodyPr>
            <a:normAutofit/>
          </a:bodyPr>
          <a:lstStyle/>
          <a:p>
            <a:r>
              <a:rPr lang="nl-NL" sz="3600" dirty="0">
                <a:solidFill>
                  <a:srgbClr val="429B95"/>
                </a:solidFill>
                <a:latin typeface="Poppins Medium" panose="00000600000000000000" pitchFamily="2" charset="0"/>
                <a:cs typeface="Poppins Medium" panose="00000600000000000000" pitchFamily="2" charset="0"/>
              </a:rPr>
              <a:t>Voorschriften per praktijk </a:t>
            </a:r>
          </a:p>
        </p:txBody>
      </p:sp>
      <p:sp>
        <p:nvSpPr>
          <p:cNvPr id="3" name="Tijdelijke aanduiding voor inhoud 2">
            <a:extLst>
              <a:ext uri="{FF2B5EF4-FFF2-40B4-BE49-F238E27FC236}">
                <a16:creationId xmlns:a16="http://schemas.microsoft.com/office/drawing/2014/main" id="{4CB84788-ECAC-95A6-1405-521CEC344702}"/>
              </a:ext>
            </a:extLst>
          </p:cNvPr>
          <p:cNvSpPr>
            <a:spLocks noGrp="1"/>
          </p:cNvSpPr>
          <p:nvPr>
            <p:ph idx="1"/>
          </p:nvPr>
        </p:nvSpPr>
        <p:spPr/>
        <p:txBody>
          <a:bodyPr/>
          <a:lstStyle/>
          <a:p>
            <a:pPr marL="0" indent="0">
              <a:lnSpc>
                <a:spcPct val="100000"/>
              </a:lnSpc>
              <a:buNone/>
            </a:pPr>
            <a:r>
              <a:rPr lang="nl-NL" i="1" dirty="0">
                <a:latin typeface="Poppins" panose="00000500000000000000" pitchFamily="2" charset="0"/>
                <a:cs typeface="Poppins" panose="00000500000000000000" pitchFamily="2" charset="0"/>
              </a:rPr>
              <a:t>Voeg hier jouw eigen grafiek ‘Voorschriften per praktijk’ in.</a:t>
            </a:r>
          </a:p>
          <a:p>
            <a:pPr marL="0" indent="0">
              <a:lnSpc>
                <a:spcPct val="100000"/>
              </a:lnSpc>
              <a:buNone/>
            </a:pPr>
            <a:endParaRPr lang="nl-NL" i="1" dirty="0">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29795579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ADBA8F4D-BC25-8AC3-C2F0-C9925973FD59}"/>
              </a:ext>
            </a:extLst>
          </p:cNvPr>
          <p:cNvSpPr>
            <a:spLocks noGrp="1" noRot="1" noMove="1" noResize="1" noEditPoints="1" noAdjustHandles="1" noChangeArrowheads="1" noChangeShapeType="1"/>
          </p:cNvSpPr>
          <p:nvPr/>
        </p:nvSpPr>
        <p:spPr>
          <a:xfrm>
            <a:off x="838200" y="0"/>
            <a:ext cx="10515600" cy="6858000"/>
          </a:xfrm>
          <a:prstGeom prst="rect">
            <a:avLst/>
          </a:prstGeom>
          <a:solidFill>
            <a:srgbClr val="E0EFDB">
              <a:alpha val="71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a:extLst>
              <a:ext uri="{FF2B5EF4-FFF2-40B4-BE49-F238E27FC236}">
                <a16:creationId xmlns:a16="http://schemas.microsoft.com/office/drawing/2014/main" id="{2B29A984-F786-A27C-D8D6-8FEF13B80EF3}"/>
              </a:ext>
            </a:extLst>
          </p:cNvPr>
          <p:cNvSpPr>
            <a:spLocks noGrp="1"/>
          </p:cNvSpPr>
          <p:nvPr>
            <p:ph type="title"/>
          </p:nvPr>
        </p:nvSpPr>
        <p:spPr/>
        <p:txBody>
          <a:bodyPr>
            <a:normAutofit/>
          </a:bodyPr>
          <a:lstStyle/>
          <a:p>
            <a:r>
              <a:rPr lang="nl-NL" sz="3600" dirty="0">
                <a:solidFill>
                  <a:srgbClr val="429B95"/>
                </a:solidFill>
                <a:latin typeface="Poppins Medium" panose="00000600000000000000" pitchFamily="2" charset="0"/>
                <a:cs typeface="Poppins Medium" panose="00000600000000000000" pitchFamily="2" charset="0"/>
              </a:rPr>
              <a:t>Duur opioïdengebruik</a:t>
            </a:r>
          </a:p>
        </p:txBody>
      </p:sp>
      <p:sp>
        <p:nvSpPr>
          <p:cNvPr id="3" name="Tijdelijke aanduiding voor inhoud 2">
            <a:extLst>
              <a:ext uri="{FF2B5EF4-FFF2-40B4-BE49-F238E27FC236}">
                <a16:creationId xmlns:a16="http://schemas.microsoft.com/office/drawing/2014/main" id="{4CB84788-ECAC-95A6-1405-521CEC344702}"/>
              </a:ext>
            </a:extLst>
          </p:cNvPr>
          <p:cNvSpPr>
            <a:spLocks noGrp="1"/>
          </p:cNvSpPr>
          <p:nvPr>
            <p:ph idx="1"/>
          </p:nvPr>
        </p:nvSpPr>
        <p:spPr/>
        <p:txBody>
          <a:bodyPr/>
          <a:lstStyle/>
          <a:p>
            <a:pPr marL="0" indent="0">
              <a:lnSpc>
                <a:spcPct val="100000"/>
              </a:lnSpc>
              <a:buNone/>
            </a:pPr>
            <a:r>
              <a:rPr lang="nl-NL" i="1" dirty="0">
                <a:latin typeface="Poppins" panose="00000500000000000000" pitchFamily="2" charset="0"/>
                <a:cs typeface="Poppins" panose="00000500000000000000" pitchFamily="2" charset="0"/>
              </a:rPr>
              <a:t>Voeg hier jouw eigen grafiek  ‘Kortdurend gebruik opioïden afgelopen 6 maanden’ in.</a:t>
            </a:r>
          </a:p>
          <a:p>
            <a:pPr marL="0" indent="0">
              <a:lnSpc>
                <a:spcPct val="100000"/>
              </a:lnSpc>
              <a:buNone/>
            </a:pPr>
            <a:endParaRPr lang="nl-NL" i="1" dirty="0">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21760785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ADBA8F4D-BC25-8AC3-C2F0-C9925973FD59}"/>
              </a:ext>
            </a:extLst>
          </p:cNvPr>
          <p:cNvSpPr>
            <a:spLocks noGrp="1" noRot="1" noMove="1" noResize="1" noEditPoints="1" noAdjustHandles="1" noChangeArrowheads="1" noChangeShapeType="1"/>
          </p:cNvSpPr>
          <p:nvPr/>
        </p:nvSpPr>
        <p:spPr>
          <a:xfrm>
            <a:off x="838200" y="0"/>
            <a:ext cx="10515600" cy="6858000"/>
          </a:xfrm>
          <a:prstGeom prst="rect">
            <a:avLst/>
          </a:prstGeom>
          <a:solidFill>
            <a:srgbClr val="E0EFDB">
              <a:alpha val="71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a:extLst>
              <a:ext uri="{FF2B5EF4-FFF2-40B4-BE49-F238E27FC236}">
                <a16:creationId xmlns:a16="http://schemas.microsoft.com/office/drawing/2014/main" id="{2B29A984-F786-A27C-D8D6-8FEF13B80EF3}"/>
              </a:ext>
            </a:extLst>
          </p:cNvPr>
          <p:cNvSpPr>
            <a:spLocks noGrp="1"/>
          </p:cNvSpPr>
          <p:nvPr>
            <p:ph type="title"/>
          </p:nvPr>
        </p:nvSpPr>
        <p:spPr/>
        <p:txBody>
          <a:bodyPr>
            <a:normAutofit/>
          </a:bodyPr>
          <a:lstStyle/>
          <a:p>
            <a:r>
              <a:rPr lang="nl-NL" sz="3600" dirty="0">
                <a:solidFill>
                  <a:srgbClr val="429B95"/>
                </a:solidFill>
                <a:latin typeface="Poppins Medium" panose="00000600000000000000" pitchFamily="2" charset="0"/>
                <a:cs typeface="Poppins Medium" panose="00000600000000000000" pitchFamily="2" charset="0"/>
              </a:rPr>
              <a:t>Duur opioïdengebruik</a:t>
            </a:r>
          </a:p>
        </p:txBody>
      </p:sp>
      <p:sp>
        <p:nvSpPr>
          <p:cNvPr id="3" name="Tijdelijke aanduiding voor inhoud 2">
            <a:extLst>
              <a:ext uri="{FF2B5EF4-FFF2-40B4-BE49-F238E27FC236}">
                <a16:creationId xmlns:a16="http://schemas.microsoft.com/office/drawing/2014/main" id="{4CB84788-ECAC-95A6-1405-521CEC344702}"/>
              </a:ext>
            </a:extLst>
          </p:cNvPr>
          <p:cNvSpPr>
            <a:spLocks noGrp="1"/>
          </p:cNvSpPr>
          <p:nvPr>
            <p:ph idx="1"/>
          </p:nvPr>
        </p:nvSpPr>
        <p:spPr/>
        <p:txBody>
          <a:bodyPr/>
          <a:lstStyle/>
          <a:p>
            <a:pPr marL="0" indent="0">
              <a:lnSpc>
                <a:spcPct val="100000"/>
              </a:lnSpc>
              <a:buNone/>
            </a:pPr>
            <a:r>
              <a:rPr lang="nl-NL" i="1" dirty="0">
                <a:latin typeface="Poppins" panose="00000500000000000000" pitchFamily="2" charset="0"/>
                <a:cs typeface="Poppins" panose="00000500000000000000" pitchFamily="2" charset="0"/>
              </a:rPr>
              <a:t>Voeg hier jouw eigen grafiek  ‘Langdurig gebruik opioïden afgelopen 6 maanden’ in.</a:t>
            </a:r>
          </a:p>
          <a:p>
            <a:pPr marL="0" indent="0">
              <a:lnSpc>
                <a:spcPct val="100000"/>
              </a:lnSpc>
              <a:buNone/>
            </a:pPr>
            <a:endParaRPr lang="nl-NL" i="1" dirty="0">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27632749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Tijdelijke aanduiding voor inhoud 9" descr="Afbeelding met cirkel, Graphics, schermopname&#10;&#10;Automatisch gegenereerde beschrijving">
            <a:extLst>
              <a:ext uri="{FF2B5EF4-FFF2-40B4-BE49-F238E27FC236}">
                <a16:creationId xmlns:a16="http://schemas.microsoft.com/office/drawing/2014/main" id="{8FF3DE22-A9DA-6EA4-9335-CF71B270447F}"/>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bwMode="auto">
          <a:xfrm>
            <a:off x="2064773" y="-125193"/>
            <a:ext cx="7373855" cy="7373855"/>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a:extLst>
              <a:ext uri="{FF2B5EF4-FFF2-40B4-BE49-F238E27FC236}">
                <a16:creationId xmlns:a16="http://schemas.microsoft.com/office/drawing/2014/main" id="{BF7095A0-EA4F-A40A-3F32-5FB2D9B5DB99}"/>
              </a:ext>
            </a:extLst>
          </p:cNvPr>
          <p:cNvSpPr>
            <a:spLocks noGrp="1"/>
          </p:cNvSpPr>
          <p:nvPr>
            <p:ph type="title"/>
          </p:nvPr>
        </p:nvSpPr>
        <p:spPr>
          <a:xfrm>
            <a:off x="3684647" y="1509917"/>
            <a:ext cx="3999264" cy="3838165"/>
          </a:xfrm>
        </p:spPr>
        <p:txBody>
          <a:bodyPr>
            <a:normAutofit/>
          </a:bodyPr>
          <a:lstStyle/>
          <a:p>
            <a:pPr algn="ctr"/>
            <a:r>
              <a:rPr lang="nl-NL" sz="3600" dirty="0">
                <a:latin typeface="Poppins Medium" panose="00000600000000000000" pitchFamily="2" charset="0"/>
                <a:cs typeface="Poppins Medium" panose="00000600000000000000" pitchFamily="2" charset="0"/>
              </a:rPr>
              <a:t>Voorschrijven en afleveren van opioïden in de eigen praktijk</a:t>
            </a:r>
          </a:p>
        </p:txBody>
      </p:sp>
    </p:spTree>
    <p:extLst>
      <p:ext uri="{BB962C8B-B14F-4D97-AF65-F5344CB8AC3E}">
        <p14:creationId xmlns:p14="http://schemas.microsoft.com/office/powerpoint/2010/main" val="20138033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a:extLst>
              <a:ext uri="{FF2B5EF4-FFF2-40B4-BE49-F238E27FC236}">
                <a16:creationId xmlns:a16="http://schemas.microsoft.com/office/drawing/2014/main" id="{E40D4922-E388-C0C6-A79A-C9CFF3162851}"/>
              </a:ext>
            </a:extLst>
          </p:cNvPr>
          <p:cNvSpPr>
            <a:spLocks noGrp="1" noRot="1" noMove="1" noResize="1" noEditPoints="1" noAdjustHandles="1" noChangeArrowheads="1" noChangeShapeType="1"/>
          </p:cNvSpPr>
          <p:nvPr/>
        </p:nvSpPr>
        <p:spPr>
          <a:xfrm>
            <a:off x="838200" y="0"/>
            <a:ext cx="10515600" cy="6858000"/>
          </a:xfrm>
          <a:prstGeom prst="rect">
            <a:avLst/>
          </a:prstGeom>
          <a:solidFill>
            <a:srgbClr val="E0EFDB">
              <a:alpha val="71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a:extLst>
              <a:ext uri="{FF2B5EF4-FFF2-40B4-BE49-F238E27FC236}">
                <a16:creationId xmlns:a16="http://schemas.microsoft.com/office/drawing/2014/main" id="{790394D8-E5A3-14DF-8259-229F5BA632EF}"/>
              </a:ext>
            </a:extLst>
          </p:cNvPr>
          <p:cNvSpPr>
            <a:spLocks noGrp="1"/>
          </p:cNvSpPr>
          <p:nvPr>
            <p:ph type="title"/>
          </p:nvPr>
        </p:nvSpPr>
        <p:spPr/>
        <p:txBody>
          <a:bodyPr/>
          <a:lstStyle/>
          <a:p>
            <a:r>
              <a:rPr lang="nl-NL" dirty="0">
                <a:solidFill>
                  <a:srgbClr val="429B95"/>
                </a:solidFill>
                <a:latin typeface="Poppins Medium" panose="00000600000000000000" pitchFamily="2" charset="0"/>
                <a:cs typeface="Poppins Medium" panose="00000600000000000000" pitchFamily="2" charset="0"/>
              </a:rPr>
              <a:t>Opdracht 1</a:t>
            </a:r>
          </a:p>
        </p:txBody>
      </p:sp>
      <p:sp>
        <p:nvSpPr>
          <p:cNvPr id="3" name="Tijdelijke aanduiding voor inhoud 2">
            <a:extLst>
              <a:ext uri="{FF2B5EF4-FFF2-40B4-BE49-F238E27FC236}">
                <a16:creationId xmlns:a16="http://schemas.microsoft.com/office/drawing/2014/main" id="{3BAD188C-B829-EA54-12A1-CDCE3F16D79F}"/>
              </a:ext>
            </a:extLst>
          </p:cNvPr>
          <p:cNvSpPr>
            <a:spLocks noGrp="1"/>
          </p:cNvSpPr>
          <p:nvPr>
            <p:ph idx="1"/>
          </p:nvPr>
        </p:nvSpPr>
        <p:spPr/>
        <p:txBody>
          <a:bodyPr/>
          <a:lstStyle/>
          <a:p>
            <a:pPr marL="0" indent="0">
              <a:lnSpc>
                <a:spcPct val="100000"/>
              </a:lnSpc>
              <a:buNone/>
            </a:pPr>
            <a:r>
              <a:rPr lang="nl-NL" dirty="0">
                <a:latin typeface="Poppins" panose="00000500000000000000" pitchFamily="2" charset="0"/>
                <a:cs typeface="Poppins" panose="00000500000000000000" pitchFamily="2" charset="0"/>
              </a:rPr>
              <a:t>In welke situaties en bij welke (type) patiënten vind je het voorschrijven van opioïden wel/niet zinvol (bij pijn die niet gerelateerd is aan kanker of aan de palliatieve fase)?</a:t>
            </a:r>
          </a:p>
        </p:txBody>
      </p:sp>
      <p:pic>
        <p:nvPicPr>
          <p:cNvPr id="8" name="Tijdelijke aanduiding voor inhoud 9" descr="Afbeelding met cirkel, Graphics, schermopname&#10;&#10;Automatisch gegenereerde beschrijving">
            <a:extLst>
              <a:ext uri="{FF2B5EF4-FFF2-40B4-BE49-F238E27FC236}">
                <a16:creationId xmlns:a16="http://schemas.microsoft.com/office/drawing/2014/main" id="{1B281FEB-BF53-A1E3-56CB-F74BB7D4CBB7}"/>
              </a:ext>
            </a:extLst>
          </p:cNvPr>
          <p:cNvPicPr/>
          <p:nvPr/>
        </p:nvPicPr>
        <p:blipFill>
          <a:blip r:embed="rId3">
            <a:extLst>
              <a:ext uri="{28A0092B-C50C-407E-A947-70E740481C1C}">
                <a14:useLocalDpi xmlns:a14="http://schemas.microsoft.com/office/drawing/2010/main" val="0"/>
              </a:ext>
            </a:extLst>
          </a:blip>
          <a:stretch>
            <a:fillRect/>
          </a:stretch>
        </p:blipFill>
        <p:spPr bwMode="auto">
          <a:xfrm>
            <a:off x="7636720" y="3200850"/>
            <a:ext cx="3733308" cy="379208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pen en papier lijn icoon. kantoor stationair. het pictogram kan worden  gebruikt voor toepassingspictogram, webpictogram, infographic. afdrukken op  alle soorten papier. bewerkbare streek. ontwerpsjabloon vector 4590795  Vectorkunst bij Vecteezy">
            <a:extLst>
              <a:ext uri="{FF2B5EF4-FFF2-40B4-BE49-F238E27FC236}">
                <a16:creationId xmlns:a16="http://schemas.microsoft.com/office/drawing/2014/main" id="{86169579-F350-1220-0842-A529650F467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49851" y="3952291"/>
            <a:ext cx="2107046" cy="2224672"/>
          </a:xfrm>
          <a:prstGeom prst="flowChartConnector">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288412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a:extLst>
              <a:ext uri="{FF2B5EF4-FFF2-40B4-BE49-F238E27FC236}">
                <a16:creationId xmlns:a16="http://schemas.microsoft.com/office/drawing/2014/main" id="{0754E5B4-ADD6-29FA-8329-CBFF59BA4FFA}"/>
              </a:ext>
            </a:extLst>
          </p:cNvPr>
          <p:cNvSpPr>
            <a:spLocks noGrp="1" noRot="1" noMove="1" noResize="1" noEditPoints="1" noAdjustHandles="1" noChangeArrowheads="1" noChangeShapeType="1"/>
          </p:cNvSpPr>
          <p:nvPr/>
        </p:nvSpPr>
        <p:spPr>
          <a:xfrm>
            <a:off x="838200" y="0"/>
            <a:ext cx="10515600" cy="6858000"/>
          </a:xfrm>
          <a:prstGeom prst="rect">
            <a:avLst/>
          </a:prstGeom>
          <a:solidFill>
            <a:srgbClr val="E0EFDB">
              <a:alpha val="71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a:extLst>
              <a:ext uri="{FF2B5EF4-FFF2-40B4-BE49-F238E27FC236}">
                <a16:creationId xmlns:a16="http://schemas.microsoft.com/office/drawing/2014/main" id="{2CF63540-CE35-EA86-1902-336DC681EAE5}"/>
              </a:ext>
            </a:extLst>
          </p:cNvPr>
          <p:cNvSpPr>
            <a:spLocks noGrp="1"/>
          </p:cNvSpPr>
          <p:nvPr>
            <p:ph type="title"/>
          </p:nvPr>
        </p:nvSpPr>
        <p:spPr/>
        <p:txBody>
          <a:bodyPr/>
          <a:lstStyle/>
          <a:p>
            <a:r>
              <a:rPr lang="nl-NL" b="1" dirty="0">
                <a:solidFill>
                  <a:srgbClr val="429B95"/>
                </a:solidFill>
              </a:rPr>
              <a:t>Wanneer zijn opioïden meestal wel en niet zinvol?</a:t>
            </a:r>
          </a:p>
        </p:txBody>
      </p:sp>
      <p:sp>
        <p:nvSpPr>
          <p:cNvPr id="3" name="Tijdelijke aanduiding voor inhoud 2">
            <a:extLst>
              <a:ext uri="{FF2B5EF4-FFF2-40B4-BE49-F238E27FC236}">
                <a16:creationId xmlns:a16="http://schemas.microsoft.com/office/drawing/2014/main" id="{B6FE54A4-F8B4-643A-A2A5-BA216F97498C}"/>
              </a:ext>
            </a:extLst>
          </p:cNvPr>
          <p:cNvSpPr>
            <a:spLocks noGrp="1"/>
          </p:cNvSpPr>
          <p:nvPr>
            <p:ph idx="1"/>
          </p:nvPr>
        </p:nvSpPr>
        <p:spPr/>
        <p:txBody>
          <a:bodyPr>
            <a:normAutofit fontScale="77500" lnSpcReduction="20000"/>
          </a:bodyPr>
          <a:lstStyle/>
          <a:p>
            <a:pPr marL="0" indent="0">
              <a:lnSpc>
                <a:spcPct val="100000"/>
              </a:lnSpc>
              <a:buNone/>
            </a:pPr>
            <a:r>
              <a:rPr lang="nl-NL" b="1" dirty="0">
                <a:latin typeface="Poppins" panose="00000500000000000000" pitchFamily="2" charset="0"/>
                <a:cs typeface="Poppins" panose="00000500000000000000" pitchFamily="2" charset="0"/>
              </a:rPr>
              <a:t>Wel zinvol: </a:t>
            </a:r>
          </a:p>
          <a:p>
            <a:pPr lvl="0">
              <a:lnSpc>
                <a:spcPct val="100000"/>
              </a:lnSpc>
            </a:pPr>
            <a:r>
              <a:rPr lang="nl-NL" sz="2800" kern="100" dirty="0">
                <a:latin typeface="Poppins" panose="00000500000000000000" pitchFamily="2" charset="0"/>
                <a:ea typeface="Calibri" panose="020F0502020204030204" pitchFamily="34" charset="0"/>
                <a:cs typeface="Times New Roman" panose="02020603050405020304" pitchFamily="18" charset="0"/>
              </a:rPr>
              <a:t>Bij a</a:t>
            </a:r>
            <a:r>
              <a:rPr lang="nl-NL" sz="2800" kern="100" dirty="0">
                <a:effectLst/>
                <a:latin typeface="Poppins" panose="00000500000000000000" pitchFamily="2" charset="0"/>
                <a:ea typeface="Calibri" panose="020F0502020204030204" pitchFamily="34" charset="0"/>
                <a:cs typeface="Times New Roman" panose="02020603050405020304" pitchFamily="18" charset="0"/>
              </a:rPr>
              <a:t>cute </a:t>
            </a:r>
            <a:r>
              <a:rPr lang="nl-NL" sz="2800" kern="100" dirty="0" err="1">
                <a:effectLst/>
                <a:latin typeface="Poppins" panose="00000500000000000000" pitchFamily="2" charset="0"/>
                <a:ea typeface="Calibri" panose="020F0502020204030204" pitchFamily="34" charset="0"/>
                <a:cs typeface="Times New Roman" panose="02020603050405020304" pitchFamily="18" charset="0"/>
              </a:rPr>
              <a:t>nociceptieve</a:t>
            </a:r>
            <a:r>
              <a:rPr lang="nl-NL" sz="2800" kern="100" dirty="0">
                <a:effectLst/>
                <a:latin typeface="Poppins" panose="00000500000000000000" pitchFamily="2" charset="0"/>
                <a:ea typeface="Calibri" panose="020F0502020204030204" pitchFamily="34" charset="0"/>
                <a:cs typeface="Times New Roman" panose="02020603050405020304" pitchFamily="18" charset="0"/>
              </a:rPr>
              <a:t> pijn: dit is pijn die direct optreedt bij niet-neurogene weefselbeschadiging. Denk bijvoorbeeld aan: postoperatieve pijn, botbreuken, traumatische verwondingen, een acute hernia en koliekpijn.  </a:t>
            </a:r>
            <a:endParaRPr lang="nl-NL" sz="2800" kern="100" dirty="0">
              <a:latin typeface="Calibri" panose="020F0502020204030204" pitchFamily="34" charset="0"/>
              <a:ea typeface="Calibri" panose="020F0502020204030204" pitchFamily="34" charset="0"/>
              <a:cs typeface="Times New Roman" panose="02020603050405020304" pitchFamily="18" charset="0"/>
            </a:endParaRPr>
          </a:p>
          <a:p>
            <a:pPr lvl="0">
              <a:lnSpc>
                <a:spcPct val="100000"/>
              </a:lnSpc>
            </a:pPr>
            <a:r>
              <a:rPr lang="nl-NL" sz="2800" kern="100" dirty="0">
                <a:solidFill>
                  <a:srgbClr val="429B95"/>
                </a:solidFill>
                <a:effectLst/>
                <a:latin typeface="Poppins" panose="00000500000000000000" pitchFamily="2" charset="0"/>
                <a:ea typeface="Calibri" panose="020F0502020204030204" pitchFamily="34" charset="0"/>
                <a:cs typeface="Times New Roman" panose="02020603050405020304" pitchFamily="18" charset="0"/>
              </a:rPr>
              <a:t>Om te bepalen of opioïden nodig zijn bij acute </a:t>
            </a:r>
            <a:r>
              <a:rPr lang="nl-NL" sz="2800" kern="100" dirty="0" err="1">
                <a:solidFill>
                  <a:srgbClr val="429B95"/>
                </a:solidFill>
                <a:effectLst/>
                <a:latin typeface="Poppins" panose="00000500000000000000" pitchFamily="2" charset="0"/>
                <a:ea typeface="Calibri" panose="020F0502020204030204" pitchFamily="34" charset="0"/>
                <a:cs typeface="Times New Roman" panose="02020603050405020304" pitchFamily="18" charset="0"/>
              </a:rPr>
              <a:t>nociceptieve</a:t>
            </a:r>
            <a:r>
              <a:rPr lang="nl-NL" sz="2800" kern="100" dirty="0">
                <a:solidFill>
                  <a:srgbClr val="429B95"/>
                </a:solidFill>
                <a:effectLst/>
                <a:latin typeface="Poppins" panose="00000500000000000000" pitchFamily="2" charset="0"/>
                <a:ea typeface="Calibri" panose="020F0502020204030204" pitchFamily="34" charset="0"/>
                <a:cs typeface="Times New Roman" panose="02020603050405020304" pitchFamily="18" charset="0"/>
              </a:rPr>
              <a:t> pijn, gebruik je de beslisboom op de volgende slid</a:t>
            </a:r>
            <a:r>
              <a:rPr lang="nl-NL" sz="2800" kern="100" dirty="0">
                <a:solidFill>
                  <a:srgbClr val="429B95"/>
                </a:solidFill>
                <a:latin typeface="Poppins" panose="00000500000000000000" pitchFamily="2" charset="0"/>
                <a:ea typeface="Calibri" panose="020F0502020204030204" pitchFamily="34" charset="0"/>
                <a:cs typeface="Times New Roman" panose="02020603050405020304" pitchFamily="18" charset="0"/>
              </a:rPr>
              <a:t>e.</a:t>
            </a:r>
            <a:endParaRPr lang="nl-NL" sz="2800" kern="100" dirty="0">
              <a:solidFill>
                <a:srgbClr val="429B95"/>
              </a:solidFill>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0000"/>
              </a:lnSpc>
              <a:buNone/>
            </a:pPr>
            <a:endParaRPr lang="nl-NL" b="1" dirty="0">
              <a:latin typeface="Poppins" panose="00000500000000000000" pitchFamily="2" charset="0"/>
              <a:cs typeface="Poppins" panose="00000500000000000000" pitchFamily="2" charset="0"/>
            </a:endParaRPr>
          </a:p>
          <a:p>
            <a:pPr marL="0" indent="0">
              <a:lnSpc>
                <a:spcPct val="100000"/>
              </a:lnSpc>
              <a:buNone/>
            </a:pPr>
            <a:r>
              <a:rPr lang="nl-NL" b="1" dirty="0">
                <a:latin typeface="Poppins" panose="00000500000000000000" pitchFamily="2" charset="0"/>
                <a:cs typeface="Poppins" panose="00000500000000000000" pitchFamily="2" charset="0"/>
              </a:rPr>
              <a:t>Niet zinvol: </a:t>
            </a:r>
          </a:p>
          <a:p>
            <a:pPr>
              <a:lnSpc>
                <a:spcPct val="100000"/>
              </a:lnSpc>
            </a:pPr>
            <a:r>
              <a:rPr lang="nl-NL" dirty="0">
                <a:latin typeface="Poppins" panose="00000500000000000000" pitchFamily="2" charset="0"/>
                <a:cs typeface="Poppins" panose="00000500000000000000" pitchFamily="2" charset="0"/>
              </a:rPr>
              <a:t>Bij chronische pijn en </a:t>
            </a:r>
            <a:r>
              <a:rPr lang="nl-NL" dirty="0" err="1">
                <a:latin typeface="Poppins" panose="00000500000000000000" pitchFamily="2" charset="0"/>
                <a:cs typeface="Poppins" panose="00000500000000000000" pitchFamily="2" charset="0"/>
              </a:rPr>
              <a:t>neuropatische</a:t>
            </a:r>
            <a:r>
              <a:rPr lang="nl-NL" dirty="0">
                <a:latin typeface="Poppins" panose="00000500000000000000" pitchFamily="2" charset="0"/>
                <a:cs typeface="Poppins" panose="00000500000000000000" pitchFamily="2" charset="0"/>
              </a:rPr>
              <a:t> pijn - omdat:</a:t>
            </a:r>
          </a:p>
          <a:p>
            <a:pPr lvl="1">
              <a:lnSpc>
                <a:spcPct val="100000"/>
              </a:lnSpc>
            </a:pPr>
            <a:r>
              <a:rPr lang="nl-NL" dirty="0">
                <a:latin typeface="Poppins" panose="00000500000000000000" pitchFamily="2" charset="0"/>
                <a:cs typeface="Poppins" panose="00000500000000000000" pitchFamily="2" charset="0"/>
              </a:rPr>
              <a:t>Het te verwachten effect beperkt is</a:t>
            </a:r>
          </a:p>
          <a:p>
            <a:pPr lvl="1">
              <a:lnSpc>
                <a:spcPct val="100000"/>
              </a:lnSpc>
            </a:pPr>
            <a:r>
              <a:rPr lang="nl-NL" dirty="0">
                <a:latin typeface="Poppins" panose="00000500000000000000" pitchFamily="2" charset="0"/>
                <a:cs typeface="Poppins" panose="00000500000000000000" pitchFamily="2" charset="0"/>
              </a:rPr>
              <a:t>Vooral bij langdurig gebruik het risico op gewenning en afhankelijkheid door opioïden toeneemt</a:t>
            </a:r>
          </a:p>
          <a:p>
            <a:pPr marL="0" indent="0">
              <a:buNone/>
            </a:pPr>
            <a:endParaRPr lang="nl-NL" dirty="0">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39083033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Afbeelding 4">
            <a:extLst>
              <a:ext uri="{FF2B5EF4-FFF2-40B4-BE49-F238E27FC236}">
                <a16:creationId xmlns:a16="http://schemas.microsoft.com/office/drawing/2014/main" id="{9E01EA7E-897A-51D1-9514-8C6B0440B6B7}"/>
              </a:ext>
            </a:extLst>
          </p:cNvPr>
          <p:cNvPicPr>
            <a:picLocks noChangeAspect="1"/>
          </p:cNvPicPr>
          <p:nvPr/>
        </p:nvPicPr>
        <p:blipFill>
          <a:blip r:embed="rId3"/>
          <a:stretch>
            <a:fillRect/>
          </a:stretch>
        </p:blipFill>
        <p:spPr>
          <a:xfrm>
            <a:off x="193499" y="471948"/>
            <a:ext cx="11805002" cy="5914103"/>
          </a:xfrm>
          <a:prstGeom prst="rect">
            <a:avLst/>
          </a:prstGeom>
        </p:spPr>
      </p:pic>
    </p:spTree>
    <p:extLst>
      <p:ext uri="{BB962C8B-B14F-4D97-AF65-F5344CB8AC3E}">
        <p14:creationId xmlns:p14="http://schemas.microsoft.com/office/powerpoint/2010/main" val="23325537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a:extLst>
              <a:ext uri="{FF2B5EF4-FFF2-40B4-BE49-F238E27FC236}">
                <a16:creationId xmlns:a16="http://schemas.microsoft.com/office/drawing/2014/main" id="{E40D4922-E388-C0C6-A79A-C9CFF3162851}"/>
              </a:ext>
            </a:extLst>
          </p:cNvPr>
          <p:cNvSpPr>
            <a:spLocks noGrp="1" noRot="1" noMove="1" noResize="1" noEditPoints="1" noAdjustHandles="1" noChangeArrowheads="1" noChangeShapeType="1"/>
          </p:cNvSpPr>
          <p:nvPr/>
        </p:nvSpPr>
        <p:spPr>
          <a:xfrm>
            <a:off x="838200" y="0"/>
            <a:ext cx="10515600" cy="6858000"/>
          </a:xfrm>
          <a:prstGeom prst="rect">
            <a:avLst/>
          </a:prstGeom>
          <a:solidFill>
            <a:srgbClr val="E0EFDB">
              <a:alpha val="71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a:extLst>
              <a:ext uri="{FF2B5EF4-FFF2-40B4-BE49-F238E27FC236}">
                <a16:creationId xmlns:a16="http://schemas.microsoft.com/office/drawing/2014/main" id="{790394D8-E5A3-14DF-8259-229F5BA632EF}"/>
              </a:ext>
            </a:extLst>
          </p:cNvPr>
          <p:cNvSpPr>
            <a:spLocks noGrp="1"/>
          </p:cNvSpPr>
          <p:nvPr>
            <p:ph type="title"/>
          </p:nvPr>
        </p:nvSpPr>
        <p:spPr/>
        <p:txBody>
          <a:bodyPr/>
          <a:lstStyle/>
          <a:p>
            <a:r>
              <a:rPr lang="nl-NL" dirty="0">
                <a:solidFill>
                  <a:srgbClr val="429B95"/>
                </a:solidFill>
                <a:latin typeface="Poppins Medium" panose="00000600000000000000" pitchFamily="2" charset="0"/>
                <a:cs typeface="Poppins Medium" panose="00000600000000000000" pitchFamily="2" charset="0"/>
              </a:rPr>
              <a:t>Opdracht 2</a:t>
            </a:r>
          </a:p>
        </p:txBody>
      </p:sp>
      <p:sp>
        <p:nvSpPr>
          <p:cNvPr id="3" name="Tijdelijke aanduiding voor inhoud 2">
            <a:extLst>
              <a:ext uri="{FF2B5EF4-FFF2-40B4-BE49-F238E27FC236}">
                <a16:creationId xmlns:a16="http://schemas.microsoft.com/office/drawing/2014/main" id="{3BAD188C-B829-EA54-12A1-CDCE3F16D79F}"/>
              </a:ext>
            </a:extLst>
          </p:cNvPr>
          <p:cNvSpPr>
            <a:spLocks noGrp="1"/>
          </p:cNvSpPr>
          <p:nvPr>
            <p:ph idx="1"/>
          </p:nvPr>
        </p:nvSpPr>
        <p:spPr/>
        <p:txBody>
          <a:bodyPr/>
          <a:lstStyle/>
          <a:p>
            <a:pPr marL="0" indent="0">
              <a:lnSpc>
                <a:spcPct val="100000"/>
              </a:lnSpc>
              <a:buNone/>
            </a:pPr>
            <a:r>
              <a:rPr lang="nl-NL" dirty="0">
                <a:latin typeface="Poppins" panose="00000500000000000000" pitchFamily="2" charset="0"/>
                <a:cs typeface="Poppins" panose="00000500000000000000" pitchFamily="2" charset="0"/>
              </a:rPr>
              <a:t>Hoe maak je een keuze m.b.t. het type opioïd dat je voorschrijft?</a:t>
            </a:r>
          </a:p>
        </p:txBody>
      </p:sp>
      <p:pic>
        <p:nvPicPr>
          <p:cNvPr id="8" name="Tijdelijke aanduiding voor inhoud 9" descr="Afbeelding met cirkel, Graphics, schermopname&#10;&#10;Automatisch gegenereerde beschrijving">
            <a:extLst>
              <a:ext uri="{FF2B5EF4-FFF2-40B4-BE49-F238E27FC236}">
                <a16:creationId xmlns:a16="http://schemas.microsoft.com/office/drawing/2014/main" id="{1B281FEB-BF53-A1E3-56CB-F74BB7D4CBB7}"/>
              </a:ext>
            </a:extLst>
          </p:cNvPr>
          <p:cNvPicPr/>
          <p:nvPr/>
        </p:nvPicPr>
        <p:blipFill>
          <a:blip r:embed="rId3">
            <a:extLst>
              <a:ext uri="{28A0092B-C50C-407E-A947-70E740481C1C}">
                <a14:useLocalDpi xmlns:a14="http://schemas.microsoft.com/office/drawing/2010/main" val="0"/>
              </a:ext>
            </a:extLst>
          </a:blip>
          <a:stretch>
            <a:fillRect/>
          </a:stretch>
        </p:blipFill>
        <p:spPr bwMode="auto">
          <a:xfrm>
            <a:off x="7636720" y="3200850"/>
            <a:ext cx="3733308" cy="379208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pen en papier lijn icoon. kantoor stationair. het pictogram kan worden  gebruikt voor toepassingspictogram, webpictogram, infographic. afdrukken op  alle soorten papier. bewerkbare streek. ontwerpsjabloon vector 4590795  Vectorkunst bij Vecteezy">
            <a:extLst>
              <a:ext uri="{FF2B5EF4-FFF2-40B4-BE49-F238E27FC236}">
                <a16:creationId xmlns:a16="http://schemas.microsoft.com/office/drawing/2014/main" id="{86169579-F350-1220-0842-A529650F467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49851" y="3952291"/>
            <a:ext cx="2107046" cy="2224672"/>
          </a:xfrm>
          <a:prstGeom prst="flowChartConnector">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933544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64EE218-5BA0-9C9B-A0CF-77DC2D8F4576}"/>
              </a:ext>
            </a:extLst>
          </p:cNvPr>
          <p:cNvSpPr>
            <a:spLocks noGrp="1"/>
          </p:cNvSpPr>
          <p:nvPr>
            <p:ph type="title"/>
          </p:nvPr>
        </p:nvSpPr>
        <p:spPr/>
        <p:txBody>
          <a:bodyPr/>
          <a:lstStyle/>
          <a:p>
            <a:r>
              <a:rPr lang="nl-NL" dirty="0">
                <a:solidFill>
                  <a:srgbClr val="429B95"/>
                </a:solidFill>
                <a:latin typeface="Poppins Medium" panose="00000600000000000000" pitchFamily="2" charset="0"/>
                <a:cs typeface="Poppins Medium" panose="00000600000000000000" pitchFamily="2" charset="0"/>
              </a:rPr>
              <a:t>Richtlijn keuze type opioïd </a:t>
            </a:r>
          </a:p>
        </p:txBody>
      </p:sp>
      <p:graphicFrame>
        <p:nvGraphicFramePr>
          <p:cNvPr id="4" name="Tijdelijke aanduiding voor inhoud 4">
            <a:extLst>
              <a:ext uri="{FF2B5EF4-FFF2-40B4-BE49-F238E27FC236}">
                <a16:creationId xmlns:a16="http://schemas.microsoft.com/office/drawing/2014/main" id="{3DA0DD0C-99AA-4D15-7499-0540541860FB}"/>
              </a:ext>
            </a:extLst>
          </p:cNvPr>
          <p:cNvGraphicFramePr>
            <a:graphicFrameLocks/>
          </p:cNvGraphicFramePr>
          <p:nvPr>
            <p:extLst>
              <p:ext uri="{D42A27DB-BD31-4B8C-83A1-F6EECF244321}">
                <p14:modId xmlns:p14="http://schemas.microsoft.com/office/powerpoint/2010/main" val="3008658201"/>
              </p:ext>
            </p:extLst>
          </p:nvPr>
        </p:nvGraphicFramePr>
        <p:xfrm>
          <a:off x="838200" y="1825625"/>
          <a:ext cx="10063163" cy="4691217"/>
        </p:xfrm>
        <a:graphic>
          <a:graphicData uri="http://schemas.openxmlformats.org/drawingml/2006/table">
            <a:tbl>
              <a:tblPr firstRow="1" firstCol="1" bandRow="1"/>
              <a:tblGrid>
                <a:gridCol w="10063163">
                  <a:extLst>
                    <a:ext uri="{9D8B030D-6E8A-4147-A177-3AD203B41FA5}">
                      <a16:colId xmlns:a16="http://schemas.microsoft.com/office/drawing/2014/main" val="712385980"/>
                    </a:ext>
                  </a:extLst>
                </a:gridCol>
              </a:tblGrid>
              <a:tr h="260098">
                <a:tc>
                  <a:txBody>
                    <a:bodyPr/>
                    <a:lstStyle/>
                    <a:p>
                      <a:pPr>
                        <a:lnSpc>
                          <a:spcPct val="107000"/>
                        </a:lnSpc>
                        <a:spcAft>
                          <a:spcPts val="800"/>
                        </a:spcAft>
                      </a:pPr>
                      <a:r>
                        <a:rPr lang="nl-NL" sz="1600" b="1" kern="100" dirty="0">
                          <a:solidFill>
                            <a:srgbClr val="000000"/>
                          </a:solidFill>
                          <a:effectLst/>
                          <a:latin typeface="Poppins" panose="00000500000000000000" pitchFamily="2" charset="0"/>
                          <a:ea typeface="Calibri" panose="020F0502020204030204" pitchFamily="34" charset="0"/>
                          <a:cs typeface="Times New Roman" panose="02020603050405020304" pitchFamily="18" charset="0"/>
                        </a:rPr>
                        <a:t>Stap 1. Zwakwerkend opioïd </a:t>
                      </a:r>
                      <a:endParaRPr lang="nl-NL"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59D95"/>
                    </a:solidFill>
                  </a:tcPr>
                </a:tc>
                <a:extLst>
                  <a:ext uri="{0D108BD9-81ED-4DB2-BD59-A6C34878D82A}">
                    <a16:rowId xmlns:a16="http://schemas.microsoft.com/office/drawing/2014/main" val="2747282993"/>
                  </a:ext>
                </a:extLst>
              </a:tr>
              <a:tr h="1042498">
                <a:tc>
                  <a:txBody>
                    <a:bodyPr/>
                    <a:lstStyle/>
                    <a:p>
                      <a:pPr marL="342900" lvl="0" indent="-342900">
                        <a:lnSpc>
                          <a:spcPct val="107000"/>
                        </a:lnSpc>
                        <a:buFont typeface="Symbol" panose="05050102010706020507" pitchFamily="18" charset="2"/>
                        <a:buChar char=""/>
                      </a:pPr>
                      <a:r>
                        <a:rPr lang="nl-NL" sz="1600" kern="100" dirty="0">
                          <a:effectLst/>
                          <a:latin typeface="Poppins" panose="00000500000000000000" pitchFamily="2" charset="0"/>
                          <a:ea typeface="Calibri" panose="020F0502020204030204" pitchFamily="34" charset="0"/>
                          <a:cs typeface="Times New Roman" panose="02020603050405020304" pitchFamily="18" charset="0"/>
                        </a:rPr>
                        <a:t>Overweeg alleen bij onvoldoende effect van paracetamol en NSAID (toevoeging van) een zwakwerkend opioïd. </a:t>
                      </a:r>
                      <a:endParaRPr lang="nl-NL"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nl-NL" sz="1600" kern="100" dirty="0">
                          <a:effectLst/>
                          <a:latin typeface="Poppins" panose="00000500000000000000" pitchFamily="2" charset="0"/>
                          <a:ea typeface="Calibri" panose="020F0502020204030204" pitchFamily="34" charset="0"/>
                          <a:cs typeface="Times New Roman" panose="02020603050405020304" pitchFamily="18" charset="0"/>
                        </a:rPr>
                        <a:t>Het voorkeursmiddel is tramadol. </a:t>
                      </a:r>
                      <a:endParaRPr lang="nl-NL"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nl-NL" sz="1600" kern="100" dirty="0">
                          <a:effectLst/>
                          <a:latin typeface="Poppins" panose="00000500000000000000" pitchFamily="2" charset="0"/>
                          <a:ea typeface="Calibri" panose="020F0502020204030204" pitchFamily="34" charset="0"/>
                          <a:cs typeface="Times New Roman" panose="02020603050405020304" pitchFamily="18" charset="0"/>
                        </a:rPr>
                        <a:t>Geef geen combinatiepreparaten van tramadol en paracetamol.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30755285"/>
                  </a:ext>
                </a:extLst>
              </a:tr>
              <a:tr h="276547">
                <a:tc>
                  <a:txBody>
                    <a:bodyPr/>
                    <a:lstStyle/>
                    <a:p>
                      <a:pPr>
                        <a:lnSpc>
                          <a:spcPct val="107000"/>
                        </a:lnSpc>
                        <a:spcAft>
                          <a:spcPts val="800"/>
                        </a:spcAft>
                      </a:pPr>
                      <a:r>
                        <a:rPr lang="nl-NL" sz="1600" b="1" kern="100" dirty="0">
                          <a:solidFill>
                            <a:srgbClr val="000000"/>
                          </a:solidFill>
                          <a:effectLst/>
                          <a:latin typeface="Poppins" panose="00000500000000000000" pitchFamily="2" charset="0"/>
                          <a:ea typeface="Calibri" panose="020F0502020204030204" pitchFamily="34" charset="0"/>
                          <a:cs typeface="Times New Roman" panose="02020603050405020304" pitchFamily="18" charset="0"/>
                        </a:rPr>
                        <a:t>Stap 2. Sterkwerkend opioïd </a:t>
                      </a:r>
                      <a:endParaRPr lang="nl-NL"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59D95"/>
                    </a:solidFill>
                  </a:tcPr>
                </a:tc>
                <a:extLst>
                  <a:ext uri="{0D108BD9-81ED-4DB2-BD59-A6C34878D82A}">
                    <a16:rowId xmlns:a16="http://schemas.microsoft.com/office/drawing/2014/main" val="1927436026"/>
                  </a:ext>
                </a:extLst>
              </a:tr>
              <a:tr h="1441783">
                <a:tc>
                  <a:txBody>
                    <a:bodyPr/>
                    <a:lstStyle/>
                    <a:p>
                      <a:pPr marL="342900" lvl="0" indent="-342900">
                        <a:lnSpc>
                          <a:spcPct val="107000"/>
                        </a:lnSpc>
                        <a:buFont typeface="Symbol" panose="05050102010706020507" pitchFamily="18" charset="2"/>
                        <a:buChar char=""/>
                      </a:pPr>
                      <a:r>
                        <a:rPr lang="nl-NL" sz="1600" kern="100" dirty="0">
                          <a:effectLst/>
                          <a:latin typeface="Poppins" panose="00000500000000000000" pitchFamily="2" charset="0"/>
                          <a:ea typeface="Calibri" panose="020F0502020204030204" pitchFamily="34" charset="0"/>
                          <a:cs typeface="Times New Roman" panose="02020603050405020304" pitchFamily="18" charset="0"/>
                        </a:rPr>
                        <a:t>Overweeg alleen bij onvoldoende effect van een zwakwerkend opioïd, een sterkwerkend opioïd. </a:t>
                      </a:r>
                      <a:endParaRPr lang="nl-NL"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nl-NL" sz="1600" kern="100" dirty="0">
                          <a:effectLst/>
                          <a:latin typeface="Poppins" panose="00000500000000000000" pitchFamily="2" charset="0"/>
                          <a:ea typeface="Calibri" panose="020F0502020204030204" pitchFamily="34" charset="0"/>
                          <a:cs typeface="Times New Roman" panose="02020603050405020304" pitchFamily="18" charset="0"/>
                        </a:rPr>
                        <a:t>Het voorkeursmiddel is een oraal langwerkend morfinepreparaat. </a:t>
                      </a:r>
                      <a:endParaRPr lang="nl-NL"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buFont typeface="Symbol" panose="05050102010706020507" pitchFamily="18" charset="2"/>
                        <a:buChar char=""/>
                      </a:pPr>
                      <a:r>
                        <a:rPr lang="nl-NL" sz="1600" kern="100" dirty="0">
                          <a:effectLst/>
                          <a:latin typeface="Poppins" panose="00000500000000000000" pitchFamily="2" charset="0"/>
                          <a:ea typeface="Calibri" panose="020F0502020204030204" pitchFamily="34" charset="0"/>
                          <a:cs typeface="Times New Roman" panose="02020603050405020304" pitchFamily="18" charset="0"/>
                        </a:rPr>
                        <a:t>Bij problemen met orale toediening heeft een fentanyl-pleister de voorkeur, of overweeg parenterale toediening van morfine. </a:t>
                      </a:r>
                      <a:endParaRPr lang="nl-NL"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800"/>
                        </a:spcAft>
                        <a:buFont typeface="Symbol" panose="05050102010706020507" pitchFamily="18" charset="2"/>
                        <a:buChar char=""/>
                      </a:pPr>
                      <a:r>
                        <a:rPr lang="nl-NL" sz="1600" kern="100" dirty="0">
                          <a:effectLst/>
                          <a:latin typeface="Poppins" panose="00000500000000000000" pitchFamily="2" charset="0"/>
                          <a:ea typeface="Calibri" panose="020F0502020204030204" pitchFamily="34" charset="0"/>
                          <a:cs typeface="Times New Roman" panose="02020603050405020304" pitchFamily="18" charset="0"/>
                        </a:rPr>
                        <a:t>Bij onvoldoende reactie op het opioïd en blijvende indicatie: overweeg opioïd-rotatie. </a:t>
                      </a:r>
                      <a:endParaRPr lang="nl-NL"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6551516"/>
                  </a:ext>
                </a:extLst>
              </a:tr>
              <a:tr h="260098">
                <a:tc>
                  <a:txBody>
                    <a:bodyPr/>
                    <a:lstStyle/>
                    <a:p>
                      <a:pPr>
                        <a:lnSpc>
                          <a:spcPct val="107000"/>
                        </a:lnSpc>
                        <a:spcAft>
                          <a:spcPts val="800"/>
                        </a:spcAft>
                      </a:pPr>
                      <a:r>
                        <a:rPr lang="nl-NL" sz="1600" b="1" kern="100" dirty="0">
                          <a:solidFill>
                            <a:srgbClr val="000000"/>
                          </a:solidFill>
                          <a:effectLst/>
                          <a:latin typeface="Poppins" panose="00000500000000000000" pitchFamily="2" charset="0"/>
                          <a:ea typeface="Calibri" panose="020F0502020204030204" pitchFamily="34" charset="0"/>
                          <a:cs typeface="Times New Roman" panose="02020603050405020304" pitchFamily="18" charset="0"/>
                        </a:rPr>
                        <a:t>Stap 3. Doorverwijzing naar pijnspecialist </a:t>
                      </a:r>
                      <a:endParaRPr lang="nl-NL"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59D95"/>
                    </a:solidFill>
                  </a:tcPr>
                </a:tc>
                <a:extLst>
                  <a:ext uri="{0D108BD9-81ED-4DB2-BD59-A6C34878D82A}">
                    <a16:rowId xmlns:a16="http://schemas.microsoft.com/office/drawing/2014/main" val="2640397308"/>
                  </a:ext>
                </a:extLst>
              </a:tr>
              <a:tr h="1098208">
                <a:tc>
                  <a:txBody>
                    <a:bodyPr/>
                    <a:lstStyle/>
                    <a:p>
                      <a:pPr marL="342900" lvl="0" indent="-342900">
                        <a:lnSpc>
                          <a:spcPct val="107000"/>
                        </a:lnSpc>
                        <a:spcAft>
                          <a:spcPts val="800"/>
                        </a:spcAft>
                        <a:buFont typeface="Symbol" panose="05050102010706020507" pitchFamily="18" charset="2"/>
                        <a:buChar char=""/>
                      </a:pPr>
                      <a:r>
                        <a:rPr lang="nl-NL" sz="1600" kern="100" dirty="0">
                          <a:effectLst/>
                          <a:latin typeface="Poppins" panose="00000500000000000000" pitchFamily="2" charset="0"/>
                          <a:ea typeface="Calibri" panose="020F0502020204030204" pitchFamily="34" charset="0"/>
                          <a:cs typeface="Times New Roman" panose="02020603050405020304" pitchFamily="18" charset="0"/>
                        </a:rPr>
                        <a:t>Indien er onvoldoende pijnstilling is ondanks het gebruik van een sterkwerkend opioïd (stap 2) kan overwogen worden om de patiënt door te verwijzen naar een pijnspecialist voor (aanvullende) pijnbestrijding. Soms kan het bij onvoldoende pijnstilling nodig zijn de diagnose te heroverwegen, extra diagnostiek te verrichten of door te verwijzen naar een medisch specialist.</a:t>
                      </a:r>
                      <a:endParaRPr lang="nl-NL" sz="16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71932716"/>
                  </a:ext>
                </a:extLst>
              </a:tr>
            </a:tbl>
          </a:graphicData>
        </a:graphic>
      </p:graphicFrame>
    </p:spTree>
    <p:extLst>
      <p:ext uri="{BB962C8B-B14F-4D97-AF65-F5344CB8AC3E}">
        <p14:creationId xmlns:p14="http://schemas.microsoft.com/office/powerpoint/2010/main" val="18112817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1563E2-4CC3-732D-2EB2-CC4C72A63D4C}"/>
              </a:ext>
            </a:extLst>
          </p:cNvPr>
          <p:cNvSpPr>
            <a:spLocks noGrp="1"/>
          </p:cNvSpPr>
          <p:nvPr>
            <p:ph type="title"/>
          </p:nvPr>
        </p:nvSpPr>
        <p:spPr/>
        <p:txBody>
          <a:bodyPr/>
          <a:lstStyle/>
          <a:p>
            <a:r>
              <a:rPr lang="nl-NL" sz="4400" dirty="0">
                <a:solidFill>
                  <a:srgbClr val="429B95"/>
                </a:solidFill>
                <a:latin typeface="Poppins Medium" panose="00000600000000000000" pitchFamily="2" charset="0"/>
                <a:cs typeface="Poppins Medium" panose="00000600000000000000" pitchFamily="2" charset="0"/>
              </a:rPr>
              <a:t>Doelen van de bijeenkomst</a:t>
            </a:r>
            <a:endParaRPr lang="nl-NL" dirty="0">
              <a:solidFill>
                <a:srgbClr val="429B95"/>
              </a:solidFill>
            </a:endParaRPr>
          </a:p>
        </p:txBody>
      </p:sp>
      <p:pic>
        <p:nvPicPr>
          <p:cNvPr id="4" name="Tijdelijke aanduiding voor inhoud 3" descr="Afbeelding met Rechthoek, schermopname, Kleurrijkheid, ontwerp&#10;&#10;Automatisch gegenereerde beschrijving">
            <a:extLst>
              <a:ext uri="{FF2B5EF4-FFF2-40B4-BE49-F238E27FC236}">
                <a16:creationId xmlns:a16="http://schemas.microsoft.com/office/drawing/2014/main" id="{BBD9939D-5215-CAA9-8AD3-1A7077DF3E06}"/>
              </a:ext>
            </a:extLst>
          </p:cNvPr>
          <p:cNvPicPr>
            <a:picLocks noGrp="1" noRot="1" noChangeAspect="1" noMove="1" noResize="1" noEditPoints="1" noAdjustHandles="1" noChangeArrowheads="1" noChangeShapeType="1" noCrop="1"/>
          </p:cNvPicPr>
          <p:nvPr>
            <p:ph idx="1"/>
          </p:nvPr>
        </p:nvPicPr>
        <p:blipFill rotWithShape="1">
          <a:blip r:embed="rId3">
            <a:extLst>
              <a:ext uri="{28A0092B-C50C-407E-A947-70E740481C1C}">
                <a14:useLocalDpi xmlns:a14="http://schemas.microsoft.com/office/drawing/2010/main" val="0"/>
              </a:ext>
            </a:extLst>
          </a:blip>
          <a:srcRect l="43797" t="7546" r="-490" b="31852"/>
          <a:stretch/>
        </p:blipFill>
        <p:spPr>
          <a:xfrm>
            <a:off x="2477631" y="1825625"/>
            <a:ext cx="7236737" cy="4351338"/>
          </a:xfrm>
          <a:prstGeom prst="rect">
            <a:avLst/>
          </a:prstGeom>
        </p:spPr>
      </p:pic>
      <p:sp>
        <p:nvSpPr>
          <p:cNvPr id="5" name="Tekstvak 4">
            <a:extLst>
              <a:ext uri="{FF2B5EF4-FFF2-40B4-BE49-F238E27FC236}">
                <a16:creationId xmlns:a16="http://schemas.microsoft.com/office/drawing/2014/main" id="{DE5F9972-3AD7-E208-234E-5FC1F1A7F62D}"/>
              </a:ext>
            </a:extLst>
          </p:cNvPr>
          <p:cNvSpPr txBox="1"/>
          <p:nvPr/>
        </p:nvSpPr>
        <p:spPr>
          <a:xfrm>
            <a:off x="3668267" y="2068209"/>
            <a:ext cx="4855464" cy="962315"/>
          </a:xfrm>
          <a:prstGeom prst="rect">
            <a:avLst/>
          </a:prstGeom>
          <a:noFill/>
        </p:spPr>
        <p:txBody>
          <a:bodyPr wrap="square" rtlCol="0" anchor="ctr">
            <a:spAutoFit/>
          </a:bodyPr>
          <a:lstStyle/>
          <a:p>
            <a:pPr>
              <a:lnSpc>
                <a:spcPct val="120000"/>
              </a:lnSpc>
            </a:pPr>
            <a:r>
              <a:rPr lang="nl-NL" sz="1600" dirty="0">
                <a:latin typeface="Poppins" panose="00000500000000000000" pitchFamily="2" charset="0"/>
                <a:cs typeface="Poppins" panose="00000500000000000000" pitchFamily="2" charset="0"/>
              </a:rPr>
              <a:t>De aanbevolen regionale werkwijzen over het verstandig voorschrijven en afleveren van opioïden kennen.</a:t>
            </a:r>
          </a:p>
        </p:txBody>
      </p:sp>
      <p:sp>
        <p:nvSpPr>
          <p:cNvPr id="6" name="Tekstvak 5">
            <a:extLst>
              <a:ext uri="{FF2B5EF4-FFF2-40B4-BE49-F238E27FC236}">
                <a16:creationId xmlns:a16="http://schemas.microsoft.com/office/drawing/2014/main" id="{FA93E2C6-B5F3-2071-DBAB-E9C775C43472}"/>
              </a:ext>
            </a:extLst>
          </p:cNvPr>
          <p:cNvSpPr txBox="1"/>
          <p:nvPr/>
        </p:nvSpPr>
        <p:spPr>
          <a:xfrm>
            <a:off x="3668267" y="3667869"/>
            <a:ext cx="4855464" cy="666849"/>
          </a:xfrm>
          <a:prstGeom prst="rect">
            <a:avLst/>
          </a:prstGeom>
          <a:noFill/>
        </p:spPr>
        <p:txBody>
          <a:bodyPr wrap="square" rtlCol="0" anchor="ctr">
            <a:spAutoFit/>
          </a:bodyPr>
          <a:lstStyle/>
          <a:p>
            <a:pPr>
              <a:lnSpc>
                <a:spcPct val="120000"/>
              </a:lnSpc>
            </a:pPr>
            <a:r>
              <a:rPr lang="nl-NL" sz="1600" dirty="0">
                <a:latin typeface="Poppins" panose="00000500000000000000" pitchFamily="2" charset="0"/>
                <a:cs typeface="Poppins" panose="00000500000000000000" pitchFamily="2" charset="0"/>
              </a:rPr>
              <a:t>Inzicht krijgen in eigen beleid rondom voorschrijven en afleveren van opioïden.  </a:t>
            </a:r>
          </a:p>
        </p:txBody>
      </p:sp>
      <p:sp>
        <p:nvSpPr>
          <p:cNvPr id="7" name="Tekstvak 6">
            <a:extLst>
              <a:ext uri="{FF2B5EF4-FFF2-40B4-BE49-F238E27FC236}">
                <a16:creationId xmlns:a16="http://schemas.microsoft.com/office/drawing/2014/main" id="{597BC43D-11AB-F92C-A4FA-080598D350CE}"/>
              </a:ext>
            </a:extLst>
          </p:cNvPr>
          <p:cNvSpPr txBox="1"/>
          <p:nvPr/>
        </p:nvSpPr>
        <p:spPr>
          <a:xfrm>
            <a:off x="3668267" y="4979543"/>
            <a:ext cx="4855464" cy="962315"/>
          </a:xfrm>
          <a:prstGeom prst="rect">
            <a:avLst/>
          </a:prstGeom>
          <a:noFill/>
        </p:spPr>
        <p:txBody>
          <a:bodyPr wrap="square" rtlCol="0" anchor="ctr">
            <a:spAutoFit/>
          </a:bodyPr>
          <a:lstStyle/>
          <a:p>
            <a:pPr>
              <a:lnSpc>
                <a:spcPct val="120000"/>
              </a:lnSpc>
            </a:pPr>
            <a:r>
              <a:rPr lang="nl-NL" sz="1600" dirty="0">
                <a:latin typeface="Poppins" panose="00000500000000000000" pitchFamily="2" charset="0"/>
                <a:cs typeface="Poppins" panose="00000500000000000000" pitchFamily="2" charset="0"/>
              </a:rPr>
              <a:t>Gezamenlijke afspraken maken over het voorkomen en aanpakken van onnodig (langdurig) gebruik van opioïden. </a:t>
            </a:r>
          </a:p>
        </p:txBody>
      </p:sp>
    </p:spTree>
    <p:extLst>
      <p:ext uri="{BB962C8B-B14F-4D97-AF65-F5344CB8AC3E}">
        <p14:creationId xmlns:p14="http://schemas.microsoft.com/office/powerpoint/2010/main" val="26680544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a:extLst>
              <a:ext uri="{FF2B5EF4-FFF2-40B4-BE49-F238E27FC236}">
                <a16:creationId xmlns:a16="http://schemas.microsoft.com/office/drawing/2014/main" id="{E40D4922-E388-C0C6-A79A-C9CFF3162851}"/>
              </a:ext>
            </a:extLst>
          </p:cNvPr>
          <p:cNvSpPr>
            <a:spLocks noGrp="1" noRot="1" noMove="1" noResize="1" noEditPoints="1" noAdjustHandles="1" noChangeArrowheads="1" noChangeShapeType="1"/>
          </p:cNvSpPr>
          <p:nvPr/>
        </p:nvSpPr>
        <p:spPr>
          <a:xfrm>
            <a:off x="838200" y="0"/>
            <a:ext cx="10515600" cy="6858000"/>
          </a:xfrm>
          <a:prstGeom prst="rect">
            <a:avLst/>
          </a:prstGeom>
          <a:solidFill>
            <a:srgbClr val="E0EFDB">
              <a:alpha val="71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a:extLst>
              <a:ext uri="{FF2B5EF4-FFF2-40B4-BE49-F238E27FC236}">
                <a16:creationId xmlns:a16="http://schemas.microsoft.com/office/drawing/2014/main" id="{790394D8-E5A3-14DF-8259-229F5BA632EF}"/>
              </a:ext>
            </a:extLst>
          </p:cNvPr>
          <p:cNvSpPr>
            <a:spLocks noGrp="1"/>
          </p:cNvSpPr>
          <p:nvPr>
            <p:ph type="title"/>
          </p:nvPr>
        </p:nvSpPr>
        <p:spPr/>
        <p:txBody>
          <a:bodyPr/>
          <a:lstStyle/>
          <a:p>
            <a:r>
              <a:rPr lang="nl-NL" dirty="0">
                <a:solidFill>
                  <a:srgbClr val="429B95"/>
                </a:solidFill>
                <a:latin typeface="Poppins Medium" panose="00000600000000000000" pitchFamily="2" charset="0"/>
                <a:cs typeface="Poppins Medium" panose="00000600000000000000" pitchFamily="2" charset="0"/>
              </a:rPr>
              <a:t>Opdracht 4</a:t>
            </a:r>
          </a:p>
        </p:txBody>
      </p:sp>
      <p:sp>
        <p:nvSpPr>
          <p:cNvPr id="3" name="Tijdelijke aanduiding voor inhoud 2">
            <a:extLst>
              <a:ext uri="{FF2B5EF4-FFF2-40B4-BE49-F238E27FC236}">
                <a16:creationId xmlns:a16="http://schemas.microsoft.com/office/drawing/2014/main" id="{3BAD188C-B829-EA54-12A1-CDCE3F16D79F}"/>
              </a:ext>
            </a:extLst>
          </p:cNvPr>
          <p:cNvSpPr>
            <a:spLocks noGrp="1"/>
          </p:cNvSpPr>
          <p:nvPr>
            <p:ph idx="1"/>
          </p:nvPr>
        </p:nvSpPr>
        <p:spPr/>
        <p:txBody>
          <a:bodyPr/>
          <a:lstStyle/>
          <a:p>
            <a:pPr marL="0" indent="0">
              <a:lnSpc>
                <a:spcPct val="100000"/>
              </a:lnSpc>
              <a:buNone/>
            </a:pPr>
            <a:r>
              <a:rPr lang="nl-NL" dirty="0">
                <a:latin typeface="Poppins" panose="00000500000000000000" pitchFamily="2" charset="0"/>
                <a:cs typeface="Poppins" panose="00000500000000000000" pitchFamily="2" charset="0"/>
              </a:rPr>
              <a:t>Hoe voorkom je in je dagelijkse praktijk dat opioïden onnodig worden voorgeschreven/dat patiënten onnodig lang opioïden gebruiken? En wat zou je nog meer kunnen doen om dit te voorkomen?</a:t>
            </a:r>
          </a:p>
        </p:txBody>
      </p:sp>
      <p:pic>
        <p:nvPicPr>
          <p:cNvPr id="8" name="Tijdelijke aanduiding voor inhoud 9" descr="Afbeelding met cirkel, Graphics, schermopname&#10;&#10;Automatisch gegenereerde beschrijving">
            <a:extLst>
              <a:ext uri="{FF2B5EF4-FFF2-40B4-BE49-F238E27FC236}">
                <a16:creationId xmlns:a16="http://schemas.microsoft.com/office/drawing/2014/main" id="{1B281FEB-BF53-A1E3-56CB-F74BB7D4CBB7}"/>
              </a:ext>
            </a:extLst>
          </p:cNvPr>
          <p:cNvPicPr/>
          <p:nvPr/>
        </p:nvPicPr>
        <p:blipFill>
          <a:blip r:embed="rId3">
            <a:extLst>
              <a:ext uri="{28A0092B-C50C-407E-A947-70E740481C1C}">
                <a14:useLocalDpi xmlns:a14="http://schemas.microsoft.com/office/drawing/2010/main" val="0"/>
              </a:ext>
            </a:extLst>
          </a:blip>
          <a:stretch>
            <a:fillRect/>
          </a:stretch>
        </p:blipFill>
        <p:spPr bwMode="auto">
          <a:xfrm>
            <a:off x="7636720" y="3200850"/>
            <a:ext cx="3733308" cy="379208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pen en papier lijn icoon. kantoor stationair. het pictogram kan worden  gebruikt voor toepassingspictogram, webpictogram, infographic. afdrukken op  alle soorten papier. bewerkbare streek. ontwerpsjabloon vector 4590795  Vectorkunst bij Vecteezy">
            <a:extLst>
              <a:ext uri="{FF2B5EF4-FFF2-40B4-BE49-F238E27FC236}">
                <a16:creationId xmlns:a16="http://schemas.microsoft.com/office/drawing/2014/main" id="{86169579-F350-1220-0842-A529650F467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49851" y="3952291"/>
            <a:ext cx="2107046" cy="2224672"/>
          </a:xfrm>
          <a:prstGeom prst="flowChartConnector">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349280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a:extLst>
              <a:ext uri="{FF2B5EF4-FFF2-40B4-BE49-F238E27FC236}">
                <a16:creationId xmlns:a16="http://schemas.microsoft.com/office/drawing/2014/main" id="{40913134-F929-893A-03C8-1F14E61959A5}"/>
              </a:ext>
            </a:extLst>
          </p:cNvPr>
          <p:cNvSpPr>
            <a:spLocks noGrp="1" noRot="1" noMove="1" noResize="1" noEditPoints="1" noAdjustHandles="1" noChangeArrowheads="1" noChangeShapeType="1"/>
          </p:cNvSpPr>
          <p:nvPr/>
        </p:nvSpPr>
        <p:spPr>
          <a:xfrm>
            <a:off x="838200" y="0"/>
            <a:ext cx="10515600" cy="6858000"/>
          </a:xfrm>
          <a:prstGeom prst="rect">
            <a:avLst/>
          </a:prstGeom>
          <a:solidFill>
            <a:srgbClr val="E0EFDB">
              <a:alpha val="71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a:extLst>
              <a:ext uri="{FF2B5EF4-FFF2-40B4-BE49-F238E27FC236}">
                <a16:creationId xmlns:a16="http://schemas.microsoft.com/office/drawing/2014/main" id="{17EE5209-6406-0473-5DD1-77EB9FB489DA}"/>
              </a:ext>
            </a:extLst>
          </p:cNvPr>
          <p:cNvSpPr>
            <a:spLocks noGrp="1"/>
          </p:cNvSpPr>
          <p:nvPr>
            <p:ph type="title"/>
          </p:nvPr>
        </p:nvSpPr>
        <p:spPr/>
        <p:txBody>
          <a:bodyPr/>
          <a:lstStyle/>
          <a:p>
            <a:r>
              <a:rPr lang="nl-NL" b="1" dirty="0">
                <a:solidFill>
                  <a:srgbClr val="429B95"/>
                </a:solidFill>
                <a:latin typeface="Poppins Medium" panose="00000600000000000000" pitchFamily="2" charset="0"/>
                <a:cs typeface="Poppins Medium" panose="00000600000000000000" pitchFamily="2" charset="0"/>
              </a:rPr>
              <a:t>Voorkomen onnodig (langdurig) gebruik</a:t>
            </a:r>
          </a:p>
        </p:txBody>
      </p:sp>
      <p:sp>
        <p:nvSpPr>
          <p:cNvPr id="3" name="Tijdelijke aanduiding voor inhoud 2">
            <a:extLst>
              <a:ext uri="{FF2B5EF4-FFF2-40B4-BE49-F238E27FC236}">
                <a16:creationId xmlns:a16="http://schemas.microsoft.com/office/drawing/2014/main" id="{EEE62F49-6C8F-6894-2864-82DA80E5780F}"/>
              </a:ext>
            </a:extLst>
          </p:cNvPr>
          <p:cNvSpPr>
            <a:spLocks noGrp="1"/>
          </p:cNvSpPr>
          <p:nvPr>
            <p:ph idx="1"/>
          </p:nvPr>
        </p:nvSpPr>
        <p:spPr/>
        <p:txBody>
          <a:bodyPr>
            <a:normAutofit lnSpcReduction="10000"/>
          </a:bodyPr>
          <a:lstStyle/>
          <a:p>
            <a:pPr>
              <a:lnSpc>
                <a:spcPct val="100000"/>
              </a:lnSpc>
            </a:pPr>
            <a:r>
              <a:rPr lang="nl-NL" dirty="0">
                <a:latin typeface="Poppins" panose="00000500000000000000" pitchFamily="2" charset="0"/>
                <a:cs typeface="Poppins" panose="00000500000000000000" pitchFamily="2" charset="0"/>
              </a:rPr>
              <a:t>De patiënt goed informeren over de eventuele bijwerkingen en risico’s (door ook de patiënten informatie folder “Pijn en opioïden” mee te geven)</a:t>
            </a:r>
          </a:p>
          <a:p>
            <a:pPr>
              <a:lnSpc>
                <a:spcPct val="100000"/>
              </a:lnSpc>
            </a:pPr>
            <a:r>
              <a:rPr lang="nl-NL" dirty="0">
                <a:latin typeface="Poppins" panose="00000500000000000000" pitchFamily="2" charset="0"/>
                <a:cs typeface="Poppins" panose="00000500000000000000" pitchFamily="2" charset="0"/>
              </a:rPr>
              <a:t>Gebruik van beslisboom &amp; richtlijn keuze </a:t>
            </a:r>
            <a:r>
              <a:rPr lang="nl-NL" dirty="0" err="1">
                <a:latin typeface="Poppins" panose="00000500000000000000" pitchFamily="2" charset="0"/>
                <a:cs typeface="Poppins" panose="00000500000000000000" pitchFamily="2" charset="0"/>
              </a:rPr>
              <a:t>opioïd</a:t>
            </a:r>
            <a:r>
              <a:rPr lang="nl-NL" dirty="0">
                <a:latin typeface="Poppins" panose="00000500000000000000" pitchFamily="2" charset="0"/>
                <a:cs typeface="Poppins" panose="00000500000000000000" pitchFamily="2" charset="0"/>
              </a:rPr>
              <a:t> in de Werkwijzen verstandig voorschrijven en afleveren opioïden </a:t>
            </a:r>
          </a:p>
          <a:p>
            <a:pPr>
              <a:lnSpc>
                <a:spcPct val="100000"/>
              </a:lnSpc>
            </a:pPr>
            <a:r>
              <a:rPr lang="nl-NL" dirty="0">
                <a:latin typeface="Poppins" panose="00000500000000000000" pitchFamily="2" charset="0"/>
                <a:cs typeface="Poppins" panose="00000500000000000000" pitchFamily="2" charset="0"/>
              </a:rPr>
              <a:t>Recept voorschrijven met een zo laag mogelijke dosering en zo kort mogelijke duur</a:t>
            </a:r>
          </a:p>
          <a:p>
            <a:pPr>
              <a:lnSpc>
                <a:spcPct val="100000"/>
              </a:lnSpc>
            </a:pPr>
            <a:r>
              <a:rPr lang="nl-NL" dirty="0">
                <a:latin typeface="Poppins" panose="00000500000000000000" pitchFamily="2" charset="0"/>
                <a:cs typeface="Poppins" panose="00000500000000000000" pitchFamily="2" charset="0"/>
              </a:rPr>
              <a:t>Recept eenmalig verstrekken, bij herhaalrecept opnieuw contact (zie volgende slide voor meer info)</a:t>
            </a:r>
          </a:p>
        </p:txBody>
      </p:sp>
    </p:spTree>
    <p:extLst>
      <p:ext uri="{BB962C8B-B14F-4D97-AF65-F5344CB8AC3E}">
        <p14:creationId xmlns:p14="http://schemas.microsoft.com/office/powerpoint/2010/main" val="30798973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0686B450-151D-F3C5-AB85-6EFB66BBE21C}"/>
              </a:ext>
            </a:extLst>
          </p:cNvPr>
          <p:cNvSpPr>
            <a:spLocks noGrp="1" noRot="1" noMove="1" noResize="1" noEditPoints="1" noAdjustHandles="1" noChangeArrowheads="1" noChangeShapeType="1"/>
          </p:cNvSpPr>
          <p:nvPr/>
        </p:nvSpPr>
        <p:spPr>
          <a:xfrm>
            <a:off x="838200" y="0"/>
            <a:ext cx="10515600" cy="6858000"/>
          </a:xfrm>
          <a:prstGeom prst="rect">
            <a:avLst/>
          </a:prstGeom>
          <a:solidFill>
            <a:srgbClr val="E0EFDB">
              <a:alpha val="71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a:extLst>
              <a:ext uri="{FF2B5EF4-FFF2-40B4-BE49-F238E27FC236}">
                <a16:creationId xmlns:a16="http://schemas.microsoft.com/office/drawing/2014/main" id="{A6DD4C8B-0634-6484-FB4E-09C135504C41}"/>
              </a:ext>
            </a:extLst>
          </p:cNvPr>
          <p:cNvSpPr>
            <a:spLocks noGrp="1"/>
          </p:cNvSpPr>
          <p:nvPr>
            <p:ph type="title"/>
          </p:nvPr>
        </p:nvSpPr>
        <p:spPr/>
        <p:txBody>
          <a:bodyPr/>
          <a:lstStyle/>
          <a:p>
            <a:r>
              <a:rPr lang="nl-NL" dirty="0">
                <a:solidFill>
                  <a:srgbClr val="429B95"/>
                </a:solidFill>
                <a:latin typeface="Poppins Medium" panose="00000600000000000000" pitchFamily="2" charset="0"/>
                <a:cs typeface="Poppins Medium" panose="00000600000000000000" pitchFamily="2" charset="0"/>
              </a:rPr>
              <a:t>Herhaalrecepten</a:t>
            </a:r>
          </a:p>
        </p:txBody>
      </p:sp>
      <p:sp>
        <p:nvSpPr>
          <p:cNvPr id="3" name="Tijdelijke aanduiding voor inhoud 2">
            <a:extLst>
              <a:ext uri="{FF2B5EF4-FFF2-40B4-BE49-F238E27FC236}">
                <a16:creationId xmlns:a16="http://schemas.microsoft.com/office/drawing/2014/main" id="{70C76E1D-6DC1-BCAF-322B-96644301D360}"/>
              </a:ext>
            </a:extLst>
          </p:cNvPr>
          <p:cNvSpPr>
            <a:spLocks noGrp="1"/>
          </p:cNvSpPr>
          <p:nvPr>
            <p:ph idx="1"/>
          </p:nvPr>
        </p:nvSpPr>
        <p:spPr/>
        <p:txBody>
          <a:bodyPr>
            <a:normAutofit fontScale="25000" lnSpcReduction="20000"/>
          </a:bodyPr>
          <a:lstStyle/>
          <a:p>
            <a:pPr marL="0" indent="0">
              <a:lnSpc>
                <a:spcPct val="120000"/>
              </a:lnSpc>
              <a:spcAft>
                <a:spcPts val="800"/>
              </a:spcAft>
              <a:buNone/>
            </a:pPr>
            <a:r>
              <a:rPr lang="nl-NL" sz="6400" kern="100" dirty="0">
                <a:effectLst/>
                <a:latin typeface="Poppins" panose="00000500000000000000" pitchFamily="2" charset="0"/>
                <a:ea typeface="Calibri" panose="020F0502020204030204" pitchFamily="34" charset="0"/>
                <a:cs typeface="Times New Roman" panose="02020603050405020304" pitchFamily="18" charset="0"/>
              </a:rPr>
              <a:t>Schrijf een herhaalrecept voor een opioïd alleen voor na contact met de patiënt. Stel jezelf de volgende vragen wanneer je overweegt om een herhaalrecept voor te schrijven:</a:t>
            </a:r>
            <a:endParaRPr lang="nl-NL" sz="6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20000"/>
              </a:lnSpc>
              <a:buFont typeface="Symbol" panose="05050102010706020507" pitchFamily="18" charset="2"/>
              <a:buChar char=""/>
            </a:pPr>
            <a:r>
              <a:rPr lang="nl-NL" sz="6400" b="1" kern="100" dirty="0">
                <a:effectLst/>
                <a:latin typeface="Poppins" panose="00000500000000000000" pitchFamily="2" charset="0"/>
                <a:ea typeface="Calibri" panose="020F0502020204030204" pitchFamily="34" charset="0"/>
                <a:cs typeface="Times New Roman" panose="02020603050405020304" pitchFamily="18" charset="0"/>
              </a:rPr>
              <a:t>Is de pijn dragelijk zonder opioïden? </a:t>
            </a:r>
            <a:r>
              <a:rPr lang="nl-NL" sz="6400" kern="100" dirty="0">
                <a:effectLst/>
                <a:latin typeface="Poppins" panose="00000500000000000000" pitchFamily="2" charset="0"/>
                <a:ea typeface="Calibri" panose="020F0502020204030204" pitchFamily="34" charset="0"/>
                <a:cs typeface="Times New Roman" panose="02020603050405020304" pitchFamily="18" charset="0"/>
              </a:rPr>
              <a:t>Schrijf dan geen herhaalrecept voor. Bespreek andere vormen van pijnbestrijding, indien noodzakelijk. </a:t>
            </a:r>
            <a:endParaRPr lang="nl-NL" sz="64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20000"/>
              </a:lnSpc>
              <a:buFont typeface="Symbol" panose="05050102010706020507" pitchFamily="18" charset="2"/>
              <a:buChar char=""/>
            </a:pPr>
            <a:r>
              <a:rPr lang="nl-NL" sz="6400" b="1" kern="100" dirty="0">
                <a:effectLst/>
                <a:latin typeface="Poppins" panose="00000500000000000000" pitchFamily="2" charset="0"/>
                <a:ea typeface="Calibri" panose="020F0502020204030204" pitchFamily="34" charset="0"/>
                <a:cs typeface="Times New Roman" panose="02020603050405020304" pitchFamily="18" charset="0"/>
              </a:rPr>
              <a:t>Is het voorgeschreven opioïd voldoende effectief voor pijnbestrijding?</a:t>
            </a:r>
            <a:endParaRPr lang="nl-NL" sz="6400" kern="1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20000"/>
              </a:lnSpc>
              <a:buFont typeface="Courier New" panose="02070309020205020404" pitchFamily="49" charset="0"/>
              <a:buChar char="o"/>
            </a:pPr>
            <a:r>
              <a:rPr lang="nl-NL" sz="5600" kern="100" dirty="0">
                <a:effectLst/>
                <a:latin typeface="Poppins" panose="00000500000000000000" pitchFamily="2" charset="0"/>
                <a:ea typeface="Calibri" panose="020F0502020204030204" pitchFamily="34" charset="0"/>
                <a:cs typeface="Times New Roman" panose="02020603050405020304" pitchFamily="18" charset="0"/>
              </a:rPr>
              <a:t>Zo ja, streef naar zo kort mogelijk herhaalrecept van het </a:t>
            </a:r>
            <a:r>
              <a:rPr lang="nl-NL" sz="5600" kern="100" dirty="0" err="1">
                <a:effectLst/>
                <a:latin typeface="Poppins" panose="00000500000000000000" pitchFamily="2" charset="0"/>
                <a:ea typeface="Calibri" panose="020F0502020204030204" pitchFamily="34" charset="0"/>
                <a:cs typeface="Times New Roman" panose="02020603050405020304" pitchFamily="18" charset="0"/>
              </a:rPr>
              <a:t>opioïd</a:t>
            </a:r>
            <a:r>
              <a:rPr lang="nl-NL" sz="5600" kern="100" dirty="0">
                <a:latin typeface="Poppins" panose="00000500000000000000" pitchFamily="2" charset="0"/>
                <a:ea typeface="Calibri" panose="020F0502020204030204" pitchFamily="34" charset="0"/>
                <a:cs typeface="Times New Roman" panose="02020603050405020304" pitchFamily="18" charset="0"/>
              </a:rPr>
              <a:t>, </a:t>
            </a:r>
            <a:r>
              <a:rPr lang="nl-NL" sz="5600" kern="100" dirty="0">
                <a:effectLst/>
                <a:latin typeface="Poppins" panose="00000500000000000000" pitchFamily="2" charset="0"/>
                <a:ea typeface="Calibri" panose="020F0502020204030204" pitchFamily="34" charset="0"/>
                <a:cs typeface="Times New Roman" panose="02020603050405020304" pitchFamily="18" charset="0"/>
              </a:rPr>
              <a:t>afhankelijk van de indicatie.</a:t>
            </a:r>
            <a:endParaRPr lang="nl-NL" sz="5600" kern="1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lnSpc>
                <a:spcPct val="120000"/>
              </a:lnSpc>
              <a:buFont typeface="Courier New" panose="02070309020205020404" pitchFamily="49" charset="0"/>
              <a:buChar char="o"/>
            </a:pPr>
            <a:r>
              <a:rPr lang="nl-NL" sz="5600" kern="100" dirty="0">
                <a:effectLst/>
                <a:latin typeface="Poppins" panose="00000500000000000000" pitchFamily="2" charset="0"/>
                <a:ea typeface="Calibri" panose="020F0502020204030204" pitchFamily="34" charset="0"/>
                <a:cs typeface="Times New Roman" panose="02020603050405020304" pitchFamily="18" charset="0"/>
              </a:rPr>
              <a:t>Zo nee, heroverweeg of er sprake is van de juiste indicatie.  </a:t>
            </a:r>
            <a:endParaRPr lang="nl-NL" sz="5600" kern="100" dirty="0">
              <a:effectLst/>
              <a:latin typeface="Calibri" panose="020F0502020204030204" pitchFamily="34" charset="0"/>
              <a:ea typeface="Calibri" panose="020F0502020204030204" pitchFamily="34" charset="0"/>
              <a:cs typeface="Times New Roman" panose="02020603050405020304" pitchFamily="18" charset="0"/>
            </a:endParaRPr>
          </a:p>
          <a:p>
            <a:pPr marL="1200150" lvl="2" indent="-285750">
              <a:lnSpc>
                <a:spcPct val="120000"/>
              </a:lnSpc>
              <a:buFont typeface="Wingdings" panose="05000000000000000000" pitchFamily="2" charset="2"/>
              <a:buChar char=""/>
            </a:pPr>
            <a:r>
              <a:rPr lang="nl-NL" sz="5600" kern="100" dirty="0">
                <a:effectLst/>
                <a:latin typeface="Poppins" panose="00000500000000000000" pitchFamily="2" charset="0"/>
                <a:ea typeface="Calibri" panose="020F0502020204030204" pitchFamily="34" charset="0"/>
                <a:cs typeface="Times New Roman" panose="02020603050405020304" pitchFamily="18" charset="0"/>
              </a:rPr>
              <a:t>Zo nee (verkeerde indicatie), schrijf geen herhaalrecept voor. Bepaal welk alternatief je kan aanbieden aan de patiënt.</a:t>
            </a:r>
          </a:p>
          <a:p>
            <a:pPr marL="1200150" lvl="2" indent="-285750">
              <a:lnSpc>
                <a:spcPct val="120000"/>
              </a:lnSpc>
              <a:buFont typeface="Wingdings" panose="05000000000000000000" pitchFamily="2" charset="2"/>
              <a:buChar char=""/>
            </a:pPr>
            <a:r>
              <a:rPr lang="nl-NL" sz="5600" kern="100" dirty="0">
                <a:effectLst/>
                <a:latin typeface="Poppins" panose="00000500000000000000" pitchFamily="2" charset="0"/>
                <a:ea typeface="Calibri" panose="020F0502020204030204" pitchFamily="34" charset="0"/>
                <a:cs typeface="Times New Roman" panose="02020603050405020304" pitchFamily="18" charset="0"/>
              </a:rPr>
              <a:t>Zo ja (juiste indicatie), ga dan na of de patiënt het opioïd (en de eventueel bijbehorende medicatie) op de juiste manier gebruikt. </a:t>
            </a:r>
            <a:endParaRPr lang="nl-NL" sz="5600" kern="100" dirty="0">
              <a:effectLst/>
              <a:latin typeface="Calibri" panose="020F0502020204030204" pitchFamily="34" charset="0"/>
              <a:ea typeface="Calibri" panose="020F0502020204030204" pitchFamily="34" charset="0"/>
              <a:cs typeface="Times New Roman" panose="02020603050405020304" pitchFamily="18" charset="0"/>
            </a:endParaRPr>
          </a:p>
          <a:p>
            <a:pPr lvl="3">
              <a:lnSpc>
                <a:spcPct val="120000"/>
              </a:lnSpc>
              <a:buFont typeface="Wingdings" panose="05000000000000000000" pitchFamily="2" charset="2"/>
              <a:buChar char=""/>
            </a:pPr>
            <a:r>
              <a:rPr lang="nl-NL" sz="5600" kern="100" dirty="0">
                <a:effectLst/>
                <a:latin typeface="Poppins" panose="00000500000000000000" pitchFamily="2" charset="0"/>
                <a:ea typeface="Calibri" panose="020F0502020204030204" pitchFamily="34" charset="0"/>
                <a:cs typeface="Times New Roman" panose="02020603050405020304" pitchFamily="18" charset="0"/>
              </a:rPr>
              <a:t>Zo nee, bespreek dan met de patiënt het belang van het juist innemen van de medicatie en evalueer opnieuw binnen 7 dagen. </a:t>
            </a:r>
            <a:endParaRPr lang="nl-NL" sz="5600" kern="100" dirty="0">
              <a:effectLst/>
              <a:latin typeface="Calibri" panose="020F0502020204030204" pitchFamily="34" charset="0"/>
              <a:ea typeface="Calibri" panose="020F0502020204030204" pitchFamily="34" charset="0"/>
              <a:cs typeface="Times New Roman" panose="02020603050405020304" pitchFamily="18" charset="0"/>
            </a:endParaRPr>
          </a:p>
          <a:p>
            <a:pPr lvl="3">
              <a:lnSpc>
                <a:spcPct val="120000"/>
              </a:lnSpc>
              <a:buFont typeface="Wingdings" panose="05000000000000000000" pitchFamily="2" charset="2"/>
              <a:buChar char=""/>
            </a:pPr>
            <a:r>
              <a:rPr lang="nl-NL" sz="5600" kern="100" dirty="0">
                <a:effectLst/>
                <a:latin typeface="Poppins" panose="00000500000000000000" pitchFamily="2" charset="0"/>
                <a:ea typeface="Calibri" panose="020F0502020204030204" pitchFamily="34" charset="0"/>
                <a:cs typeface="Times New Roman" panose="02020603050405020304" pitchFamily="18" charset="0"/>
              </a:rPr>
              <a:t>Zo ja, pas de dosering van het opioïd aan en evalueer opnieuw binnen 7 dagen. </a:t>
            </a:r>
            <a:endParaRPr lang="nl-NL" sz="5600" kern="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20000"/>
              </a:lnSpc>
              <a:spcAft>
                <a:spcPts val="800"/>
              </a:spcAft>
              <a:buFont typeface="Symbol" panose="05050102010706020507" pitchFamily="18" charset="2"/>
              <a:buChar char=""/>
            </a:pPr>
            <a:r>
              <a:rPr lang="nl-NL" sz="6400" b="1" kern="100" dirty="0">
                <a:effectLst/>
                <a:latin typeface="Poppins" panose="00000500000000000000" pitchFamily="2" charset="0"/>
                <a:ea typeface="Calibri" panose="020F0502020204030204" pitchFamily="34" charset="0"/>
                <a:cs typeface="Times New Roman" panose="02020603050405020304" pitchFamily="18" charset="0"/>
              </a:rPr>
              <a:t>Heeft de patiënt last van bijwerkingen maar is er wel een goede indicatie voor het opioïd? </a:t>
            </a:r>
            <a:r>
              <a:rPr lang="nl-NL" sz="6400" kern="100" dirty="0">
                <a:effectLst/>
                <a:latin typeface="Poppins" panose="00000500000000000000" pitchFamily="2" charset="0"/>
                <a:ea typeface="Calibri" panose="020F0502020204030204" pitchFamily="34" charset="0"/>
                <a:cs typeface="Times New Roman" panose="02020603050405020304" pitchFamily="18" charset="0"/>
              </a:rPr>
              <a:t>Overweeg of </a:t>
            </a:r>
            <a:r>
              <a:rPr lang="nl-NL" sz="6400" kern="100" dirty="0" err="1">
                <a:effectLst/>
                <a:latin typeface="Poppins" panose="00000500000000000000" pitchFamily="2" charset="0"/>
                <a:ea typeface="Calibri" panose="020F0502020204030204" pitchFamily="34" charset="0"/>
                <a:cs typeface="Times New Roman" panose="02020603050405020304" pitchFamily="18" charset="0"/>
              </a:rPr>
              <a:t>opioïdrotatie</a:t>
            </a:r>
            <a:r>
              <a:rPr lang="nl-NL" sz="6400" kern="100" dirty="0">
                <a:effectLst/>
                <a:latin typeface="Poppins" panose="00000500000000000000" pitchFamily="2" charset="0"/>
                <a:ea typeface="Calibri" panose="020F0502020204030204" pitchFamily="34" charset="0"/>
                <a:cs typeface="Times New Roman" panose="02020603050405020304" pitchFamily="18" charset="0"/>
              </a:rPr>
              <a:t> of een lagere dosering van het opioïd mogelijk is. </a:t>
            </a:r>
            <a:endParaRPr lang="nl-NL" sz="64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nl-NL" dirty="0"/>
          </a:p>
        </p:txBody>
      </p:sp>
    </p:spTree>
    <p:extLst>
      <p:ext uri="{BB962C8B-B14F-4D97-AF65-F5344CB8AC3E}">
        <p14:creationId xmlns:p14="http://schemas.microsoft.com/office/powerpoint/2010/main" val="28050868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a:extLst>
              <a:ext uri="{FF2B5EF4-FFF2-40B4-BE49-F238E27FC236}">
                <a16:creationId xmlns:a16="http://schemas.microsoft.com/office/drawing/2014/main" id="{E40D4922-E388-C0C6-A79A-C9CFF3162851}"/>
              </a:ext>
            </a:extLst>
          </p:cNvPr>
          <p:cNvSpPr>
            <a:spLocks noGrp="1" noRot="1" noMove="1" noResize="1" noEditPoints="1" noAdjustHandles="1" noChangeArrowheads="1" noChangeShapeType="1"/>
          </p:cNvSpPr>
          <p:nvPr/>
        </p:nvSpPr>
        <p:spPr>
          <a:xfrm>
            <a:off x="838200" y="0"/>
            <a:ext cx="10515600" cy="6858000"/>
          </a:xfrm>
          <a:prstGeom prst="rect">
            <a:avLst/>
          </a:prstGeom>
          <a:solidFill>
            <a:srgbClr val="E0EFDB">
              <a:alpha val="71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a:extLst>
              <a:ext uri="{FF2B5EF4-FFF2-40B4-BE49-F238E27FC236}">
                <a16:creationId xmlns:a16="http://schemas.microsoft.com/office/drawing/2014/main" id="{790394D8-E5A3-14DF-8259-229F5BA632EF}"/>
              </a:ext>
            </a:extLst>
          </p:cNvPr>
          <p:cNvSpPr>
            <a:spLocks noGrp="1"/>
          </p:cNvSpPr>
          <p:nvPr>
            <p:ph type="title"/>
          </p:nvPr>
        </p:nvSpPr>
        <p:spPr/>
        <p:txBody>
          <a:bodyPr/>
          <a:lstStyle/>
          <a:p>
            <a:r>
              <a:rPr lang="nl-NL" dirty="0">
                <a:solidFill>
                  <a:srgbClr val="429B95"/>
                </a:solidFill>
                <a:latin typeface="Poppins Medium" panose="00000600000000000000" pitchFamily="2" charset="0"/>
                <a:cs typeface="Poppins Medium" panose="00000600000000000000" pitchFamily="2" charset="0"/>
              </a:rPr>
              <a:t>Opdracht 5</a:t>
            </a:r>
          </a:p>
        </p:txBody>
      </p:sp>
      <p:sp>
        <p:nvSpPr>
          <p:cNvPr id="3" name="Tijdelijke aanduiding voor inhoud 2">
            <a:extLst>
              <a:ext uri="{FF2B5EF4-FFF2-40B4-BE49-F238E27FC236}">
                <a16:creationId xmlns:a16="http://schemas.microsoft.com/office/drawing/2014/main" id="{3BAD188C-B829-EA54-12A1-CDCE3F16D79F}"/>
              </a:ext>
            </a:extLst>
          </p:cNvPr>
          <p:cNvSpPr>
            <a:spLocks noGrp="1"/>
          </p:cNvSpPr>
          <p:nvPr>
            <p:ph idx="1"/>
          </p:nvPr>
        </p:nvSpPr>
        <p:spPr/>
        <p:txBody>
          <a:bodyPr/>
          <a:lstStyle/>
          <a:p>
            <a:pPr marL="0" indent="0">
              <a:lnSpc>
                <a:spcPct val="100000"/>
              </a:lnSpc>
              <a:buNone/>
            </a:pPr>
            <a:r>
              <a:rPr lang="nl-NL" dirty="0">
                <a:latin typeface="Poppins" panose="00000500000000000000" pitchFamily="2" charset="0"/>
                <a:cs typeface="Poppins" panose="00000500000000000000" pitchFamily="2" charset="0"/>
              </a:rPr>
              <a:t>Hoe ga je om met het voorschrijven van opioïden voor kwetsbare ouderen, patiënten in de palliatieve fase en patiënten die doorbraakpijn bij kanker ervaren?</a:t>
            </a:r>
          </a:p>
        </p:txBody>
      </p:sp>
      <p:pic>
        <p:nvPicPr>
          <p:cNvPr id="8" name="Tijdelijke aanduiding voor inhoud 9" descr="Afbeelding met cirkel, Graphics, schermopname&#10;&#10;Automatisch gegenereerde beschrijving">
            <a:extLst>
              <a:ext uri="{FF2B5EF4-FFF2-40B4-BE49-F238E27FC236}">
                <a16:creationId xmlns:a16="http://schemas.microsoft.com/office/drawing/2014/main" id="{1B281FEB-BF53-A1E3-56CB-F74BB7D4CBB7}"/>
              </a:ext>
            </a:extLst>
          </p:cNvPr>
          <p:cNvPicPr/>
          <p:nvPr/>
        </p:nvPicPr>
        <p:blipFill>
          <a:blip r:embed="rId3">
            <a:extLst>
              <a:ext uri="{28A0092B-C50C-407E-A947-70E740481C1C}">
                <a14:useLocalDpi xmlns:a14="http://schemas.microsoft.com/office/drawing/2010/main" val="0"/>
              </a:ext>
            </a:extLst>
          </a:blip>
          <a:stretch>
            <a:fillRect/>
          </a:stretch>
        </p:blipFill>
        <p:spPr bwMode="auto">
          <a:xfrm>
            <a:off x="7636720" y="3200850"/>
            <a:ext cx="3733308" cy="379208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pen en papier lijn icoon. kantoor stationair. het pictogram kan worden  gebruikt voor toepassingspictogram, webpictogram, infographic. afdrukken op  alle soorten papier. bewerkbare streek. ontwerpsjabloon vector 4590795  Vectorkunst bij Vecteezy">
            <a:extLst>
              <a:ext uri="{FF2B5EF4-FFF2-40B4-BE49-F238E27FC236}">
                <a16:creationId xmlns:a16="http://schemas.microsoft.com/office/drawing/2014/main" id="{86169579-F350-1220-0842-A529650F467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49851" y="3952291"/>
            <a:ext cx="2107046" cy="2224672"/>
          </a:xfrm>
          <a:prstGeom prst="flowChartConnector">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8909934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a:extLst>
              <a:ext uri="{FF2B5EF4-FFF2-40B4-BE49-F238E27FC236}">
                <a16:creationId xmlns:a16="http://schemas.microsoft.com/office/drawing/2014/main" id="{40913134-F929-893A-03C8-1F14E61959A5}"/>
              </a:ext>
            </a:extLst>
          </p:cNvPr>
          <p:cNvSpPr>
            <a:spLocks noGrp="1" noRot="1" noMove="1" noResize="1" noEditPoints="1" noAdjustHandles="1" noChangeArrowheads="1" noChangeShapeType="1"/>
          </p:cNvSpPr>
          <p:nvPr/>
        </p:nvSpPr>
        <p:spPr>
          <a:xfrm>
            <a:off x="838200" y="0"/>
            <a:ext cx="10515600" cy="6858000"/>
          </a:xfrm>
          <a:prstGeom prst="rect">
            <a:avLst/>
          </a:prstGeom>
          <a:solidFill>
            <a:srgbClr val="E0EFDB">
              <a:alpha val="71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a:extLst>
              <a:ext uri="{FF2B5EF4-FFF2-40B4-BE49-F238E27FC236}">
                <a16:creationId xmlns:a16="http://schemas.microsoft.com/office/drawing/2014/main" id="{17EE5209-6406-0473-5DD1-77EB9FB489DA}"/>
              </a:ext>
            </a:extLst>
          </p:cNvPr>
          <p:cNvSpPr>
            <a:spLocks noGrp="1"/>
          </p:cNvSpPr>
          <p:nvPr>
            <p:ph type="title"/>
          </p:nvPr>
        </p:nvSpPr>
        <p:spPr/>
        <p:txBody>
          <a:bodyPr/>
          <a:lstStyle/>
          <a:p>
            <a:r>
              <a:rPr lang="nl-NL" dirty="0">
                <a:solidFill>
                  <a:srgbClr val="429B95"/>
                </a:solidFill>
                <a:latin typeface="Poppins Medium" panose="00000600000000000000" pitchFamily="2" charset="0"/>
                <a:cs typeface="Poppins Medium" panose="00000600000000000000" pitchFamily="2" charset="0"/>
              </a:rPr>
              <a:t>Aandachtspunten</a:t>
            </a:r>
            <a:endParaRPr lang="nl-NL" b="1" dirty="0">
              <a:solidFill>
                <a:srgbClr val="429B95"/>
              </a:solidFill>
              <a:latin typeface="Poppins Medium" panose="00000600000000000000" pitchFamily="2" charset="0"/>
              <a:cs typeface="Poppins Medium" panose="00000600000000000000" pitchFamily="2" charset="0"/>
            </a:endParaRPr>
          </a:p>
        </p:txBody>
      </p:sp>
      <p:sp>
        <p:nvSpPr>
          <p:cNvPr id="3" name="Tijdelijke aanduiding voor inhoud 2">
            <a:extLst>
              <a:ext uri="{FF2B5EF4-FFF2-40B4-BE49-F238E27FC236}">
                <a16:creationId xmlns:a16="http://schemas.microsoft.com/office/drawing/2014/main" id="{EEE62F49-6C8F-6894-2864-82DA80E5780F}"/>
              </a:ext>
            </a:extLst>
          </p:cNvPr>
          <p:cNvSpPr>
            <a:spLocks noGrp="1"/>
          </p:cNvSpPr>
          <p:nvPr>
            <p:ph idx="1"/>
          </p:nvPr>
        </p:nvSpPr>
        <p:spPr/>
        <p:txBody>
          <a:bodyPr>
            <a:normAutofit lnSpcReduction="10000"/>
          </a:bodyPr>
          <a:lstStyle/>
          <a:p>
            <a:pPr>
              <a:lnSpc>
                <a:spcPct val="100000"/>
              </a:lnSpc>
            </a:pPr>
            <a:r>
              <a:rPr lang="nl-NL" b="1" dirty="0">
                <a:latin typeface="Poppins" panose="00000500000000000000" pitchFamily="2" charset="0"/>
                <a:cs typeface="Poppins" panose="00000500000000000000" pitchFamily="2" charset="0"/>
              </a:rPr>
              <a:t>Pijn bij kwetsbare ouderen</a:t>
            </a:r>
          </a:p>
          <a:p>
            <a:pPr lvl="1">
              <a:lnSpc>
                <a:spcPct val="100000"/>
              </a:lnSpc>
            </a:pPr>
            <a:r>
              <a:rPr lang="nl-NL" dirty="0">
                <a:latin typeface="Poppins" panose="00000500000000000000" pitchFamily="2" charset="0"/>
                <a:cs typeface="Poppins" panose="00000500000000000000" pitchFamily="2" charset="0"/>
              </a:rPr>
              <a:t>Zwakwerkende opioïden worden vaak minder goed verdragen</a:t>
            </a:r>
          </a:p>
          <a:p>
            <a:pPr lvl="1">
              <a:lnSpc>
                <a:spcPct val="100000"/>
              </a:lnSpc>
            </a:pPr>
            <a:r>
              <a:rPr lang="nl-NL" dirty="0">
                <a:latin typeface="Poppins" panose="00000500000000000000" pitchFamily="2" charset="0"/>
                <a:cs typeface="Poppins" panose="00000500000000000000" pitchFamily="2" charset="0"/>
              </a:rPr>
              <a:t>Buprenorfine transdermaal in een lage dosering kan een passende keuze zijn</a:t>
            </a:r>
          </a:p>
          <a:p>
            <a:pPr marL="457200" lvl="1" indent="0">
              <a:lnSpc>
                <a:spcPct val="100000"/>
              </a:lnSpc>
              <a:buNone/>
            </a:pPr>
            <a:endParaRPr lang="nl-NL" dirty="0">
              <a:latin typeface="Poppins" panose="00000500000000000000" pitchFamily="2" charset="0"/>
              <a:cs typeface="Poppins" panose="00000500000000000000" pitchFamily="2" charset="0"/>
            </a:endParaRPr>
          </a:p>
          <a:p>
            <a:pPr>
              <a:lnSpc>
                <a:spcPct val="100000"/>
              </a:lnSpc>
            </a:pPr>
            <a:r>
              <a:rPr lang="nl-NL" b="1" dirty="0">
                <a:latin typeface="Poppins" panose="00000500000000000000" pitchFamily="2" charset="0"/>
                <a:cs typeface="Poppins" panose="00000500000000000000" pitchFamily="2" charset="0"/>
              </a:rPr>
              <a:t>Pijn in de palliatieve fase</a:t>
            </a:r>
          </a:p>
          <a:p>
            <a:pPr lvl="1">
              <a:lnSpc>
                <a:spcPct val="100000"/>
              </a:lnSpc>
            </a:pPr>
            <a:r>
              <a:rPr lang="nl-NL" dirty="0">
                <a:latin typeface="Poppins" panose="00000500000000000000" pitchFamily="2" charset="0"/>
                <a:cs typeface="Poppins" panose="00000500000000000000" pitchFamily="2" charset="0"/>
              </a:rPr>
              <a:t>Uitganspunten: kwaliteit van leven in relatie tot mogelijke bijwerkingen en de eigen regie en keuzemogelijkheden</a:t>
            </a:r>
          </a:p>
          <a:p>
            <a:pPr lvl="1">
              <a:lnSpc>
                <a:spcPct val="100000"/>
              </a:lnSpc>
            </a:pPr>
            <a:r>
              <a:rPr lang="nl-NL" dirty="0">
                <a:latin typeface="Poppins" panose="00000500000000000000" pitchFamily="2" charset="0"/>
                <a:cs typeface="Poppins" panose="00000500000000000000" pitchFamily="2" charset="0"/>
              </a:rPr>
              <a:t>Matige tot ernstige pijn: sterkwerkende opioïden </a:t>
            </a:r>
          </a:p>
          <a:p>
            <a:pPr lvl="1">
              <a:lnSpc>
                <a:spcPct val="100000"/>
              </a:lnSpc>
            </a:pPr>
            <a:r>
              <a:rPr lang="nl-NL" dirty="0">
                <a:latin typeface="Poppins" panose="00000500000000000000" pitchFamily="2" charset="0"/>
                <a:cs typeface="Poppins" panose="00000500000000000000" pitchFamily="2" charset="0"/>
              </a:rPr>
              <a:t>Onderhoudsbehandeling met orale opioïden: preparaten met vertraagde afgifte</a:t>
            </a:r>
          </a:p>
          <a:p>
            <a:endParaRPr lang="nl-NL" dirty="0">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76173181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hthoek 3">
            <a:extLst>
              <a:ext uri="{FF2B5EF4-FFF2-40B4-BE49-F238E27FC236}">
                <a16:creationId xmlns:a16="http://schemas.microsoft.com/office/drawing/2014/main" id="{40913134-F929-893A-03C8-1F14E61959A5}"/>
              </a:ext>
            </a:extLst>
          </p:cNvPr>
          <p:cNvSpPr>
            <a:spLocks noGrp="1" noRot="1" noMove="1" noResize="1" noEditPoints="1" noAdjustHandles="1" noChangeArrowheads="1" noChangeShapeType="1"/>
          </p:cNvSpPr>
          <p:nvPr/>
        </p:nvSpPr>
        <p:spPr>
          <a:xfrm>
            <a:off x="838200" y="0"/>
            <a:ext cx="10515600" cy="6858000"/>
          </a:xfrm>
          <a:prstGeom prst="rect">
            <a:avLst/>
          </a:prstGeom>
          <a:solidFill>
            <a:srgbClr val="E0EFDB">
              <a:alpha val="71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a:extLst>
              <a:ext uri="{FF2B5EF4-FFF2-40B4-BE49-F238E27FC236}">
                <a16:creationId xmlns:a16="http://schemas.microsoft.com/office/drawing/2014/main" id="{17EE5209-6406-0473-5DD1-77EB9FB489DA}"/>
              </a:ext>
            </a:extLst>
          </p:cNvPr>
          <p:cNvSpPr>
            <a:spLocks noGrp="1"/>
          </p:cNvSpPr>
          <p:nvPr>
            <p:ph type="title"/>
          </p:nvPr>
        </p:nvSpPr>
        <p:spPr/>
        <p:txBody>
          <a:bodyPr/>
          <a:lstStyle/>
          <a:p>
            <a:r>
              <a:rPr lang="nl-NL" dirty="0">
                <a:solidFill>
                  <a:srgbClr val="429B95"/>
                </a:solidFill>
                <a:latin typeface="Poppins Medium" panose="00000600000000000000" pitchFamily="2" charset="0"/>
                <a:cs typeface="Poppins Medium" panose="00000600000000000000" pitchFamily="2" charset="0"/>
              </a:rPr>
              <a:t>Aandachtspunten</a:t>
            </a:r>
            <a:endParaRPr lang="nl-NL" b="1" dirty="0">
              <a:solidFill>
                <a:srgbClr val="429B95"/>
              </a:solidFill>
              <a:latin typeface="Poppins Medium" panose="00000600000000000000" pitchFamily="2" charset="0"/>
              <a:cs typeface="Poppins Medium" panose="00000600000000000000" pitchFamily="2" charset="0"/>
            </a:endParaRPr>
          </a:p>
        </p:txBody>
      </p:sp>
      <p:sp>
        <p:nvSpPr>
          <p:cNvPr id="3" name="Tijdelijke aanduiding voor inhoud 2">
            <a:extLst>
              <a:ext uri="{FF2B5EF4-FFF2-40B4-BE49-F238E27FC236}">
                <a16:creationId xmlns:a16="http://schemas.microsoft.com/office/drawing/2014/main" id="{EEE62F49-6C8F-6894-2864-82DA80E5780F}"/>
              </a:ext>
            </a:extLst>
          </p:cNvPr>
          <p:cNvSpPr>
            <a:spLocks noGrp="1"/>
          </p:cNvSpPr>
          <p:nvPr>
            <p:ph idx="1"/>
          </p:nvPr>
        </p:nvSpPr>
        <p:spPr/>
        <p:txBody>
          <a:bodyPr>
            <a:normAutofit/>
          </a:bodyPr>
          <a:lstStyle/>
          <a:p>
            <a:pPr marL="0" indent="0">
              <a:lnSpc>
                <a:spcPct val="100000"/>
              </a:lnSpc>
              <a:buNone/>
            </a:pPr>
            <a:r>
              <a:rPr lang="nl-NL" b="1" dirty="0">
                <a:latin typeface="Poppins" panose="00000500000000000000" pitchFamily="2" charset="0"/>
                <a:cs typeface="Poppins" panose="00000500000000000000" pitchFamily="2" charset="0"/>
              </a:rPr>
              <a:t>Doorbraakpijn bij kanker: </a:t>
            </a:r>
          </a:p>
          <a:p>
            <a:pPr lvl="1">
              <a:lnSpc>
                <a:spcPct val="100000"/>
              </a:lnSpc>
            </a:pPr>
            <a:r>
              <a:rPr lang="nl-NL" dirty="0">
                <a:latin typeface="Poppins" panose="00000500000000000000" pitchFamily="2" charset="0"/>
                <a:cs typeface="Poppins" panose="00000500000000000000" pitchFamily="2" charset="0"/>
              </a:rPr>
              <a:t>Onvoorspelbare doorbraakpijn: snelwerkend </a:t>
            </a:r>
            <a:r>
              <a:rPr lang="nl-NL" dirty="0" err="1">
                <a:latin typeface="Poppins" panose="00000500000000000000" pitchFamily="2" charset="0"/>
                <a:cs typeface="Poppins" panose="00000500000000000000" pitchFamily="2" charset="0"/>
              </a:rPr>
              <a:t>fentanylprepraat</a:t>
            </a:r>
            <a:r>
              <a:rPr lang="nl-NL" dirty="0">
                <a:latin typeface="Poppins" panose="00000500000000000000" pitchFamily="2" charset="0"/>
                <a:cs typeface="Poppins" panose="00000500000000000000" pitchFamily="2" charset="0"/>
              </a:rPr>
              <a:t>. </a:t>
            </a:r>
            <a:r>
              <a:rPr lang="nl-NL" dirty="0" err="1">
                <a:latin typeface="Poppins" panose="00000500000000000000" pitchFamily="2" charset="0"/>
                <a:cs typeface="Poppins" panose="00000500000000000000" pitchFamily="2" charset="0"/>
              </a:rPr>
              <a:t>Immediate</a:t>
            </a:r>
            <a:r>
              <a:rPr lang="nl-NL" dirty="0">
                <a:latin typeface="Poppins" panose="00000500000000000000" pitchFamily="2" charset="0"/>
                <a:cs typeface="Poppins" panose="00000500000000000000" pitchFamily="2" charset="0"/>
              </a:rPr>
              <a:t> release </a:t>
            </a:r>
            <a:r>
              <a:rPr lang="nl-NL" dirty="0" err="1">
                <a:latin typeface="Poppins" panose="00000500000000000000" pitchFamily="2" charset="0"/>
                <a:cs typeface="Poppins" panose="00000500000000000000" pitchFamily="2" charset="0"/>
              </a:rPr>
              <a:t>opioïd</a:t>
            </a:r>
            <a:r>
              <a:rPr lang="nl-NL" dirty="0">
                <a:latin typeface="Poppins" panose="00000500000000000000" pitchFamily="2" charset="0"/>
                <a:cs typeface="Poppins" panose="00000500000000000000" pitchFamily="2" charset="0"/>
              </a:rPr>
              <a:t> als het effect van het snelwerkend </a:t>
            </a:r>
            <a:r>
              <a:rPr lang="nl-NL" dirty="0" err="1">
                <a:latin typeface="Poppins" panose="00000500000000000000" pitchFamily="2" charset="0"/>
                <a:cs typeface="Poppins" panose="00000500000000000000" pitchFamily="2" charset="0"/>
              </a:rPr>
              <a:t>fentanylpreparaat</a:t>
            </a:r>
            <a:r>
              <a:rPr lang="nl-NL" dirty="0">
                <a:latin typeface="Poppins" panose="00000500000000000000" pitchFamily="2" charset="0"/>
                <a:cs typeface="Poppins" panose="00000500000000000000" pitchFamily="2" charset="0"/>
              </a:rPr>
              <a:t> onvoldoende lang aanhoudt. </a:t>
            </a:r>
          </a:p>
          <a:p>
            <a:pPr lvl="1">
              <a:lnSpc>
                <a:spcPct val="100000"/>
              </a:lnSpc>
            </a:pPr>
            <a:r>
              <a:rPr lang="nl-NL" dirty="0">
                <a:latin typeface="Poppins" panose="00000500000000000000" pitchFamily="2" charset="0"/>
                <a:cs typeface="Poppins" panose="00000500000000000000" pitchFamily="2" charset="0"/>
              </a:rPr>
              <a:t>Voorspelbare doorbraakpijn: </a:t>
            </a:r>
            <a:r>
              <a:rPr lang="nl-NL" dirty="0" err="1">
                <a:latin typeface="Poppins" panose="00000500000000000000" pitchFamily="2" charset="0"/>
                <a:cs typeface="Poppins" panose="00000500000000000000" pitchFamily="2" charset="0"/>
              </a:rPr>
              <a:t>immediate</a:t>
            </a:r>
            <a:r>
              <a:rPr lang="nl-NL" dirty="0">
                <a:latin typeface="Poppins" panose="00000500000000000000" pitchFamily="2" charset="0"/>
                <a:cs typeface="Poppins" panose="00000500000000000000" pitchFamily="2" charset="0"/>
              </a:rPr>
              <a:t> release </a:t>
            </a:r>
            <a:r>
              <a:rPr lang="nl-NL" dirty="0" err="1">
                <a:latin typeface="Poppins" panose="00000500000000000000" pitchFamily="2" charset="0"/>
                <a:cs typeface="Poppins" panose="00000500000000000000" pitchFamily="2" charset="0"/>
              </a:rPr>
              <a:t>opioïd</a:t>
            </a:r>
            <a:r>
              <a:rPr lang="nl-NL" dirty="0">
                <a:latin typeface="Poppins" panose="00000500000000000000" pitchFamily="2" charset="0"/>
                <a:cs typeface="Poppins" panose="00000500000000000000" pitchFamily="2" charset="0"/>
              </a:rPr>
              <a:t> of een snelwerkend </a:t>
            </a:r>
            <a:r>
              <a:rPr lang="nl-NL" dirty="0" err="1">
                <a:latin typeface="Poppins" panose="00000500000000000000" pitchFamily="2" charset="0"/>
                <a:cs typeface="Poppins" panose="00000500000000000000" pitchFamily="2" charset="0"/>
              </a:rPr>
              <a:t>fentanylpreparaat</a:t>
            </a:r>
            <a:endParaRPr lang="nl-NL" dirty="0">
              <a:latin typeface="Poppins" panose="00000500000000000000" pitchFamily="2" charset="0"/>
              <a:cs typeface="Poppins" panose="00000500000000000000" pitchFamily="2" charset="0"/>
            </a:endParaRPr>
          </a:p>
          <a:p>
            <a:endParaRPr lang="nl-NL" dirty="0">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324973022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a:extLst>
              <a:ext uri="{FF2B5EF4-FFF2-40B4-BE49-F238E27FC236}">
                <a16:creationId xmlns:a16="http://schemas.microsoft.com/office/drawing/2014/main" id="{E40D4922-E388-C0C6-A79A-C9CFF3162851}"/>
              </a:ext>
            </a:extLst>
          </p:cNvPr>
          <p:cNvSpPr>
            <a:spLocks noGrp="1" noRot="1" noMove="1" noResize="1" noEditPoints="1" noAdjustHandles="1" noChangeArrowheads="1" noChangeShapeType="1"/>
          </p:cNvSpPr>
          <p:nvPr/>
        </p:nvSpPr>
        <p:spPr>
          <a:xfrm>
            <a:off x="838200" y="0"/>
            <a:ext cx="10515600" cy="6858000"/>
          </a:xfrm>
          <a:prstGeom prst="rect">
            <a:avLst/>
          </a:prstGeom>
          <a:solidFill>
            <a:srgbClr val="E0EFDB">
              <a:alpha val="71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a:extLst>
              <a:ext uri="{FF2B5EF4-FFF2-40B4-BE49-F238E27FC236}">
                <a16:creationId xmlns:a16="http://schemas.microsoft.com/office/drawing/2014/main" id="{790394D8-E5A3-14DF-8259-229F5BA632EF}"/>
              </a:ext>
            </a:extLst>
          </p:cNvPr>
          <p:cNvSpPr>
            <a:spLocks noGrp="1"/>
          </p:cNvSpPr>
          <p:nvPr>
            <p:ph type="title"/>
          </p:nvPr>
        </p:nvSpPr>
        <p:spPr/>
        <p:txBody>
          <a:bodyPr/>
          <a:lstStyle/>
          <a:p>
            <a:r>
              <a:rPr lang="nl-NL">
                <a:solidFill>
                  <a:srgbClr val="429B95"/>
                </a:solidFill>
                <a:latin typeface="Poppins Medium" panose="00000600000000000000" pitchFamily="2" charset="0"/>
                <a:cs typeface="Poppins Medium" panose="00000600000000000000" pitchFamily="2" charset="0"/>
              </a:rPr>
              <a:t>Opdracht 6</a:t>
            </a:r>
            <a:endParaRPr lang="nl-NL" dirty="0">
              <a:solidFill>
                <a:srgbClr val="429B95"/>
              </a:solidFill>
              <a:latin typeface="Poppins Medium" panose="00000600000000000000" pitchFamily="2" charset="0"/>
              <a:cs typeface="Poppins Medium" panose="00000600000000000000" pitchFamily="2" charset="0"/>
            </a:endParaRPr>
          </a:p>
        </p:txBody>
      </p:sp>
      <p:sp>
        <p:nvSpPr>
          <p:cNvPr id="3" name="Tijdelijke aanduiding voor inhoud 2">
            <a:extLst>
              <a:ext uri="{FF2B5EF4-FFF2-40B4-BE49-F238E27FC236}">
                <a16:creationId xmlns:a16="http://schemas.microsoft.com/office/drawing/2014/main" id="{3BAD188C-B829-EA54-12A1-CDCE3F16D79F}"/>
              </a:ext>
            </a:extLst>
          </p:cNvPr>
          <p:cNvSpPr>
            <a:spLocks noGrp="1"/>
          </p:cNvSpPr>
          <p:nvPr>
            <p:ph idx="1"/>
          </p:nvPr>
        </p:nvSpPr>
        <p:spPr/>
        <p:txBody>
          <a:bodyPr/>
          <a:lstStyle/>
          <a:p>
            <a:pPr marL="0" indent="0">
              <a:lnSpc>
                <a:spcPct val="100000"/>
              </a:lnSpc>
              <a:buNone/>
            </a:pPr>
            <a:r>
              <a:rPr lang="nl-NL" dirty="0">
                <a:latin typeface="Poppins" panose="00000500000000000000" pitchFamily="2" charset="0"/>
                <a:cs typeface="Poppins" panose="00000500000000000000" pitchFamily="2" charset="0"/>
              </a:rPr>
              <a:t>Wat is </a:t>
            </a:r>
            <a:r>
              <a:rPr lang="nl-NL" dirty="0" err="1">
                <a:latin typeface="Poppins" panose="00000500000000000000" pitchFamily="2" charset="0"/>
                <a:cs typeface="Poppins" panose="00000500000000000000" pitchFamily="2" charset="0"/>
              </a:rPr>
              <a:t>opioïd</a:t>
            </a:r>
            <a:r>
              <a:rPr lang="nl-NL" dirty="0">
                <a:latin typeface="Poppins" panose="00000500000000000000" pitchFamily="2" charset="0"/>
                <a:cs typeface="Poppins" panose="00000500000000000000" pitchFamily="2" charset="0"/>
              </a:rPr>
              <a:t> geïnduceerde hyperalgesie, wat zijn symptomen en risico’s en hoe behandel je het?</a:t>
            </a:r>
          </a:p>
        </p:txBody>
      </p:sp>
      <p:pic>
        <p:nvPicPr>
          <p:cNvPr id="8" name="Tijdelijke aanduiding voor inhoud 9" descr="Afbeelding met cirkel, Graphics, schermopname&#10;&#10;Automatisch gegenereerde beschrijving">
            <a:extLst>
              <a:ext uri="{FF2B5EF4-FFF2-40B4-BE49-F238E27FC236}">
                <a16:creationId xmlns:a16="http://schemas.microsoft.com/office/drawing/2014/main" id="{1B281FEB-BF53-A1E3-56CB-F74BB7D4CBB7}"/>
              </a:ext>
            </a:extLst>
          </p:cNvPr>
          <p:cNvPicPr/>
          <p:nvPr/>
        </p:nvPicPr>
        <p:blipFill>
          <a:blip r:embed="rId3">
            <a:extLst>
              <a:ext uri="{28A0092B-C50C-407E-A947-70E740481C1C}">
                <a14:useLocalDpi xmlns:a14="http://schemas.microsoft.com/office/drawing/2010/main" val="0"/>
              </a:ext>
            </a:extLst>
          </a:blip>
          <a:stretch>
            <a:fillRect/>
          </a:stretch>
        </p:blipFill>
        <p:spPr bwMode="auto">
          <a:xfrm>
            <a:off x="7636720" y="3200850"/>
            <a:ext cx="3733308" cy="3792087"/>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2" descr="pen en papier lijn icoon. kantoor stationair. het pictogram kan worden  gebruikt voor toepassingspictogram, webpictogram, infographic. afdrukken op  alle soorten papier. bewerkbare streek. ontwerpsjabloon vector 4590795  Vectorkunst bij Vecteezy">
            <a:extLst>
              <a:ext uri="{FF2B5EF4-FFF2-40B4-BE49-F238E27FC236}">
                <a16:creationId xmlns:a16="http://schemas.microsoft.com/office/drawing/2014/main" id="{86169579-F350-1220-0842-A529650F467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49851" y="3952291"/>
            <a:ext cx="2107046" cy="2224672"/>
          </a:xfrm>
          <a:prstGeom prst="flowChartConnector">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02210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0686B450-151D-F3C5-AB85-6EFB66BBE21C}"/>
              </a:ext>
            </a:extLst>
          </p:cNvPr>
          <p:cNvSpPr>
            <a:spLocks noGrp="1" noRot="1" noMove="1" noResize="1" noEditPoints="1" noAdjustHandles="1" noChangeArrowheads="1" noChangeShapeType="1"/>
          </p:cNvSpPr>
          <p:nvPr/>
        </p:nvSpPr>
        <p:spPr>
          <a:xfrm>
            <a:off x="838200" y="0"/>
            <a:ext cx="10515600" cy="6858000"/>
          </a:xfrm>
          <a:prstGeom prst="rect">
            <a:avLst/>
          </a:prstGeom>
          <a:solidFill>
            <a:srgbClr val="E0EFDB">
              <a:alpha val="71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a:extLst>
              <a:ext uri="{FF2B5EF4-FFF2-40B4-BE49-F238E27FC236}">
                <a16:creationId xmlns:a16="http://schemas.microsoft.com/office/drawing/2014/main" id="{A6DD4C8B-0634-6484-FB4E-09C135504C41}"/>
              </a:ext>
            </a:extLst>
          </p:cNvPr>
          <p:cNvSpPr>
            <a:spLocks noGrp="1"/>
          </p:cNvSpPr>
          <p:nvPr>
            <p:ph type="title"/>
          </p:nvPr>
        </p:nvSpPr>
        <p:spPr/>
        <p:txBody>
          <a:bodyPr/>
          <a:lstStyle/>
          <a:p>
            <a:r>
              <a:rPr lang="nl-NL" dirty="0" err="1">
                <a:solidFill>
                  <a:srgbClr val="429B95"/>
                </a:solidFill>
                <a:latin typeface="Poppins Medium" panose="00000600000000000000" pitchFamily="2" charset="0"/>
                <a:cs typeface="Poppins Medium" panose="00000600000000000000" pitchFamily="2" charset="0"/>
              </a:rPr>
              <a:t>Opioïd</a:t>
            </a:r>
            <a:r>
              <a:rPr lang="nl-NL" dirty="0">
                <a:solidFill>
                  <a:srgbClr val="429B95"/>
                </a:solidFill>
                <a:latin typeface="Poppins Medium" panose="00000600000000000000" pitchFamily="2" charset="0"/>
                <a:cs typeface="Poppins Medium" panose="00000600000000000000" pitchFamily="2" charset="0"/>
              </a:rPr>
              <a:t> geïnduceerde hyperalgesie</a:t>
            </a:r>
          </a:p>
        </p:txBody>
      </p:sp>
      <p:sp>
        <p:nvSpPr>
          <p:cNvPr id="3" name="Tijdelijke aanduiding voor inhoud 2">
            <a:extLst>
              <a:ext uri="{FF2B5EF4-FFF2-40B4-BE49-F238E27FC236}">
                <a16:creationId xmlns:a16="http://schemas.microsoft.com/office/drawing/2014/main" id="{70C76E1D-6DC1-BCAF-322B-96644301D360}"/>
              </a:ext>
            </a:extLst>
          </p:cNvPr>
          <p:cNvSpPr>
            <a:spLocks noGrp="1"/>
          </p:cNvSpPr>
          <p:nvPr>
            <p:ph idx="1"/>
          </p:nvPr>
        </p:nvSpPr>
        <p:spPr/>
        <p:txBody>
          <a:bodyPr>
            <a:normAutofit fontScale="25000" lnSpcReduction="20000"/>
          </a:bodyPr>
          <a:lstStyle/>
          <a:p>
            <a:pPr marL="0" indent="0">
              <a:lnSpc>
                <a:spcPct val="120000"/>
              </a:lnSpc>
              <a:buNone/>
            </a:pPr>
            <a:r>
              <a:rPr lang="nl-NL" sz="6400" b="1" dirty="0">
                <a:latin typeface="Poppins" panose="00000500000000000000" pitchFamily="2" charset="0"/>
                <a:cs typeface="Poppins" panose="00000500000000000000" pitchFamily="2" charset="0"/>
              </a:rPr>
              <a:t>Wat is het?  </a:t>
            </a:r>
            <a:r>
              <a:rPr lang="nl-NL" sz="6400" dirty="0">
                <a:latin typeface="Poppins" panose="00000500000000000000" pitchFamily="2" charset="0"/>
                <a:cs typeface="Poppins" panose="00000500000000000000" pitchFamily="2" charset="0"/>
              </a:rPr>
              <a:t>De opioïden die pijn moeten verlichten zorgen ervoor dat het lichaam meer vatbaar wordt voor pijnlijke prikkels. Er ontstaat een versterkt pijngevoel door een pijnlijke prikkel, of zelfs door een niet-pijnlijke prikkel. </a:t>
            </a:r>
          </a:p>
          <a:p>
            <a:pPr marL="0" indent="0">
              <a:lnSpc>
                <a:spcPct val="120000"/>
              </a:lnSpc>
              <a:buNone/>
            </a:pPr>
            <a:r>
              <a:rPr lang="nl-NL" sz="6400" b="1" dirty="0">
                <a:latin typeface="Poppins" panose="00000500000000000000" pitchFamily="2" charset="0"/>
                <a:cs typeface="Poppins" panose="00000500000000000000" pitchFamily="2" charset="0"/>
              </a:rPr>
              <a:t>Symptomen: </a:t>
            </a:r>
            <a:r>
              <a:rPr lang="nl-NL" sz="6400" dirty="0">
                <a:latin typeface="Poppins" panose="00000500000000000000" pitchFamily="2" charset="0"/>
                <a:cs typeface="Poppins" panose="00000500000000000000" pitchFamily="2" charset="0"/>
              </a:rPr>
              <a:t>een aantal specifieke kenmerken zijn vaak aanwezig, zoals:</a:t>
            </a:r>
          </a:p>
          <a:p>
            <a:pPr>
              <a:lnSpc>
                <a:spcPct val="120000"/>
              </a:lnSpc>
            </a:pPr>
            <a:r>
              <a:rPr lang="nl-NL" sz="6400" dirty="0">
                <a:latin typeface="Poppins" panose="00000500000000000000" pitchFamily="2" charset="0"/>
                <a:cs typeface="Poppins" panose="00000500000000000000" pitchFamily="2" charset="0"/>
              </a:rPr>
              <a:t>Het verhogen van de dosering opioïden voor het behandelen van de pijn, heeft géén effect op de pijn of verergert zelfs de pijn.</a:t>
            </a:r>
          </a:p>
          <a:p>
            <a:pPr>
              <a:lnSpc>
                <a:spcPct val="120000"/>
              </a:lnSpc>
            </a:pPr>
            <a:r>
              <a:rPr lang="nl-NL" sz="6400" dirty="0">
                <a:latin typeface="Poppins" panose="00000500000000000000" pitchFamily="2" charset="0"/>
                <a:cs typeface="Poppins" panose="00000500000000000000" pitchFamily="2" charset="0"/>
              </a:rPr>
              <a:t>Er is sprake van uitgebreide, moeilijk te omschrijven pijn. Daarnaast is er vaak sprake van pijn op een andere plek dan de pijn waar de pijnstillende medicatie initieel voor is gegeven.</a:t>
            </a:r>
          </a:p>
          <a:p>
            <a:pPr>
              <a:lnSpc>
                <a:spcPct val="120000"/>
              </a:lnSpc>
            </a:pPr>
            <a:r>
              <a:rPr lang="nl-NL" sz="6400" dirty="0">
                <a:latin typeface="Poppins" panose="00000500000000000000" pitchFamily="2" charset="0"/>
                <a:cs typeface="Poppins" panose="00000500000000000000" pitchFamily="2" charset="0"/>
              </a:rPr>
              <a:t>Er is sprake van een verhoogde gevoeligheid voor pijnlijke prikkels. </a:t>
            </a:r>
          </a:p>
          <a:p>
            <a:pPr>
              <a:lnSpc>
                <a:spcPct val="120000"/>
              </a:lnSpc>
            </a:pPr>
            <a:r>
              <a:rPr lang="nl-NL" sz="6400" dirty="0">
                <a:latin typeface="Poppins" panose="00000500000000000000" pitchFamily="2" charset="0"/>
                <a:cs typeface="Poppins" panose="00000500000000000000" pitchFamily="2" charset="0"/>
              </a:rPr>
              <a:t>Er kan sprake zijn van een pijnlijk gevoel als reactie op een pijnlijke prikkel die normaal gesproken niet pijnlijk is. </a:t>
            </a:r>
          </a:p>
          <a:p>
            <a:pPr marL="0" indent="0">
              <a:lnSpc>
                <a:spcPct val="120000"/>
              </a:lnSpc>
              <a:buNone/>
            </a:pPr>
            <a:r>
              <a:rPr lang="nl-NL" sz="6400" b="1" dirty="0">
                <a:latin typeface="Poppins" panose="00000500000000000000" pitchFamily="2" charset="0"/>
                <a:cs typeface="Poppins" panose="00000500000000000000" pitchFamily="2" charset="0"/>
              </a:rPr>
              <a:t>Risicofactoren</a:t>
            </a:r>
            <a:r>
              <a:rPr lang="nl-NL" sz="6400" dirty="0">
                <a:latin typeface="Poppins" panose="00000500000000000000" pitchFamily="2" charset="0"/>
                <a:cs typeface="Poppins" panose="00000500000000000000" pitchFamily="2" charset="0"/>
              </a:rPr>
              <a:t>: het risico op het ontstaan van </a:t>
            </a:r>
            <a:r>
              <a:rPr lang="nl-NL" sz="6400" dirty="0" err="1">
                <a:latin typeface="Poppins" panose="00000500000000000000" pitchFamily="2" charset="0"/>
                <a:cs typeface="Poppins" panose="00000500000000000000" pitchFamily="2" charset="0"/>
              </a:rPr>
              <a:t>opioïd</a:t>
            </a:r>
            <a:r>
              <a:rPr lang="nl-NL" sz="6400" dirty="0">
                <a:latin typeface="Poppins" panose="00000500000000000000" pitchFamily="2" charset="0"/>
                <a:cs typeface="Poppins" panose="00000500000000000000" pitchFamily="2" charset="0"/>
              </a:rPr>
              <a:t> geïnduceerde hyperalgesie neemt toe met een hogere dosering en de duur van het gebruik. </a:t>
            </a:r>
          </a:p>
          <a:p>
            <a:pPr marL="0" indent="0">
              <a:lnSpc>
                <a:spcPct val="120000"/>
              </a:lnSpc>
              <a:buNone/>
            </a:pPr>
            <a:r>
              <a:rPr lang="nl-NL" sz="6400" b="1" dirty="0">
                <a:latin typeface="Poppins" panose="00000500000000000000" pitchFamily="2" charset="0"/>
                <a:cs typeface="Poppins" panose="00000500000000000000" pitchFamily="2" charset="0"/>
              </a:rPr>
              <a:t>Behandeling</a:t>
            </a:r>
            <a:r>
              <a:rPr lang="nl-NL" sz="6400" dirty="0">
                <a:latin typeface="Poppins" panose="00000500000000000000" pitchFamily="2" charset="0"/>
                <a:cs typeface="Poppins" panose="00000500000000000000" pitchFamily="2" charset="0"/>
              </a:rPr>
              <a:t>: de voornaamste behandeling is om de opioïden af te bouwen en te vervangen voor een ander soortgelijk middel (</a:t>
            </a:r>
            <a:r>
              <a:rPr lang="nl-NL" sz="6400" dirty="0" err="1">
                <a:latin typeface="Poppins" panose="00000500000000000000" pitchFamily="2" charset="0"/>
                <a:cs typeface="Poppins" panose="00000500000000000000" pitchFamily="2" charset="0"/>
              </a:rPr>
              <a:t>opioïd</a:t>
            </a:r>
            <a:r>
              <a:rPr lang="nl-NL" sz="6400" dirty="0">
                <a:latin typeface="Poppins" panose="00000500000000000000" pitchFamily="2" charset="0"/>
                <a:cs typeface="Poppins" panose="00000500000000000000" pitchFamily="2" charset="0"/>
              </a:rPr>
              <a:t>-rotatie). </a:t>
            </a:r>
          </a:p>
          <a:p>
            <a:endParaRPr lang="nl-NL" dirty="0"/>
          </a:p>
        </p:txBody>
      </p:sp>
    </p:spTree>
    <p:extLst>
      <p:ext uri="{BB962C8B-B14F-4D97-AF65-F5344CB8AC3E}">
        <p14:creationId xmlns:p14="http://schemas.microsoft.com/office/powerpoint/2010/main" val="25629660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Tijdelijke aanduiding voor inhoud 9" descr="Afbeelding met cirkel, Graphics, schermopname&#10;&#10;Automatisch gegenereerde beschrijving">
            <a:extLst>
              <a:ext uri="{FF2B5EF4-FFF2-40B4-BE49-F238E27FC236}">
                <a16:creationId xmlns:a16="http://schemas.microsoft.com/office/drawing/2014/main" id="{8FF3DE22-A9DA-6EA4-9335-CF71B270447F}"/>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bwMode="auto">
          <a:xfrm>
            <a:off x="2064773" y="-125193"/>
            <a:ext cx="7373855" cy="7373855"/>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a:extLst>
              <a:ext uri="{FF2B5EF4-FFF2-40B4-BE49-F238E27FC236}">
                <a16:creationId xmlns:a16="http://schemas.microsoft.com/office/drawing/2014/main" id="{BF7095A0-EA4F-A40A-3F32-5FB2D9B5DB99}"/>
              </a:ext>
            </a:extLst>
          </p:cNvPr>
          <p:cNvSpPr>
            <a:spLocks noGrp="1"/>
          </p:cNvSpPr>
          <p:nvPr>
            <p:ph type="title"/>
          </p:nvPr>
        </p:nvSpPr>
        <p:spPr>
          <a:xfrm>
            <a:off x="3684647" y="1509917"/>
            <a:ext cx="3999264" cy="3838165"/>
          </a:xfrm>
        </p:spPr>
        <p:txBody>
          <a:bodyPr>
            <a:normAutofit/>
          </a:bodyPr>
          <a:lstStyle/>
          <a:p>
            <a:pPr algn="ctr"/>
            <a:r>
              <a:rPr lang="nl-NL" sz="3600" dirty="0">
                <a:latin typeface="Poppins Medium" panose="00000600000000000000" pitchFamily="2" charset="0"/>
                <a:cs typeface="Poppins Medium" panose="00000600000000000000" pitchFamily="2" charset="0"/>
              </a:rPr>
              <a:t>Maken van afspraken</a:t>
            </a:r>
          </a:p>
        </p:txBody>
      </p:sp>
    </p:spTree>
    <p:extLst>
      <p:ext uri="{BB962C8B-B14F-4D97-AF65-F5344CB8AC3E}">
        <p14:creationId xmlns:p14="http://schemas.microsoft.com/office/powerpoint/2010/main" val="89450992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D63EDF-4B28-59D5-17F4-42E4D12ACCB3}"/>
              </a:ext>
            </a:extLst>
          </p:cNvPr>
          <p:cNvSpPr>
            <a:spLocks noGrp="1"/>
          </p:cNvSpPr>
          <p:nvPr>
            <p:ph type="title"/>
          </p:nvPr>
        </p:nvSpPr>
        <p:spPr/>
        <p:txBody>
          <a:bodyPr/>
          <a:lstStyle/>
          <a:p>
            <a:r>
              <a:rPr lang="nl-NL" sz="4400" dirty="0">
                <a:latin typeface="Poppins Medium" panose="00000600000000000000" pitchFamily="2" charset="0"/>
                <a:cs typeface="Poppins Medium" panose="00000600000000000000" pitchFamily="2" charset="0"/>
              </a:rPr>
              <a:t>Maken van afspraken</a:t>
            </a:r>
            <a:endParaRPr lang="nl-NL" dirty="0"/>
          </a:p>
        </p:txBody>
      </p:sp>
      <p:sp>
        <p:nvSpPr>
          <p:cNvPr id="3" name="Tijdelijke aanduiding voor inhoud 2">
            <a:extLst>
              <a:ext uri="{FF2B5EF4-FFF2-40B4-BE49-F238E27FC236}">
                <a16:creationId xmlns:a16="http://schemas.microsoft.com/office/drawing/2014/main" id="{8F04500C-48B9-FD88-3B30-C3612A820C53}"/>
              </a:ext>
            </a:extLst>
          </p:cNvPr>
          <p:cNvSpPr>
            <a:spLocks noGrp="1"/>
          </p:cNvSpPr>
          <p:nvPr>
            <p:ph idx="1"/>
          </p:nvPr>
        </p:nvSpPr>
        <p:spPr/>
        <p:txBody>
          <a:bodyPr>
            <a:normAutofit fontScale="77500" lnSpcReduction="20000"/>
          </a:bodyPr>
          <a:lstStyle/>
          <a:p>
            <a:pPr marL="0" indent="0">
              <a:lnSpc>
                <a:spcPct val="120000"/>
              </a:lnSpc>
              <a:spcBef>
                <a:spcPts val="600"/>
              </a:spcBef>
              <a:buNone/>
            </a:pPr>
            <a:r>
              <a:rPr lang="nl-NL" dirty="0">
                <a:latin typeface="Poppins" panose="00000500000000000000" pitchFamily="2" charset="0"/>
                <a:cs typeface="Poppins" panose="00000500000000000000" pitchFamily="2" charset="0"/>
              </a:rPr>
              <a:t>Afspraak 1</a:t>
            </a:r>
          </a:p>
          <a:p>
            <a:pPr marL="0" indent="0">
              <a:lnSpc>
                <a:spcPct val="120000"/>
              </a:lnSpc>
              <a:spcBef>
                <a:spcPts val="600"/>
              </a:spcBef>
              <a:buNone/>
            </a:pPr>
            <a:r>
              <a:rPr lang="nl-NL" dirty="0">
                <a:solidFill>
                  <a:srgbClr val="429B95"/>
                </a:solidFill>
                <a:latin typeface="Poppins" panose="00000500000000000000" pitchFamily="2" charset="0"/>
                <a:cs typeface="Poppins" panose="00000500000000000000" pitchFamily="2" charset="0"/>
              </a:rPr>
              <a:t>Voeg hier het voorstel van de voorbereiders in voor de groepsafspraken over het voorkomen en aanpakken van onnodig (langdurig) gebruik van opioïden. </a:t>
            </a:r>
          </a:p>
          <a:p>
            <a:pPr marL="0" indent="0">
              <a:lnSpc>
                <a:spcPct val="120000"/>
              </a:lnSpc>
              <a:spcBef>
                <a:spcPts val="600"/>
              </a:spcBef>
              <a:buNone/>
            </a:pPr>
            <a:endParaRPr lang="nl-NL" dirty="0">
              <a:latin typeface="Poppins" panose="00000500000000000000" pitchFamily="2" charset="0"/>
              <a:cs typeface="Poppins" panose="00000500000000000000" pitchFamily="2" charset="0"/>
            </a:endParaRPr>
          </a:p>
          <a:p>
            <a:pPr marL="0" indent="0">
              <a:lnSpc>
                <a:spcPct val="120000"/>
              </a:lnSpc>
              <a:spcBef>
                <a:spcPts val="600"/>
              </a:spcBef>
              <a:buNone/>
            </a:pPr>
            <a:r>
              <a:rPr lang="nl-NL" dirty="0">
                <a:latin typeface="Poppins" panose="00000500000000000000" pitchFamily="2" charset="0"/>
                <a:cs typeface="Poppins" panose="00000500000000000000" pitchFamily="2" charset="0"/>
              </a:rPr>
              <a:t>Actie 1</a:t>
            </a:r>
          </a:p>
          <a:p>
            <a:pPr marL="0" indent="0">
              <a:lnSpc>
                <a:spcPct val="120000"/>
              </a:lnSpc>
              <a:spcBef>
                <a:spcPts val="600"/>
              </a:spcBef>
              <a:buNone/>
            </a:pPr>
            <a:r>
              <a:rPr lang="nl-NL" dirty="0">
                <a:solidFill>
                  <a:srgbClr val="429B95"/>
                </a:solidFill>
                <a:latin typeface="Poppins" panose="00000500000000000000" pitchFamily="2" charset="0"/>
                <a:cs typeface="Poppins" panose="00000500000000000000" pitchFamily="2" charset="0"/>
              </a:rPr>
              <a:t>Voeg hier het voorstel van de voorbereiders in voor de bijbehorende actie.</a:t>
            </a:r>
          </a:p>
          <a:p>
            <a:pPr>
              <a:lnSpc>
                <a:spcPct val="120000"/>
              </a:lnSpc>
              <a:spcBef>
                <a:spcPts val="600"/>
              </a:spcBef>
            </a:pPr>
            <a:endParaRPr lang="nl-NL" dirty="0">
              <a:latin typeface="Poppins" panose="00000500000000000000" pitchFamily="2" charset="0"/>
              <a:cs typeface="Poppins" panose="00000500000000000000" pitchFamily="2" charset="0"/>
            </a:endParaRPr>
          </a:p>
          <a:p>
            <a:pPr marL="0" indent="0">
              <a:lnSpc>
                <a:spcPct val="120000"/>
              </a:lnSpc>
              <a:spcBef>
                <a:spcPts val="600"/>
              </a:spcBef>
              <a:buNone/>
            </a:pPr>
            <a:r>
              <a:rPr lang="nl-NL" dirty="0">
                <a:latin typeface="Poppins" panose="00000500000000000000" pitchFamily="2" charset="0"/>
                <a:cs typeface="Poppins" panose="00000500000000000000" pitchFamily="2" charset="0"/>
              </a:rPr>
              <a:t>Resultaatdoelstelling 1</a:t>
            </a:r>
          </a:p>
          <a:p>
            <a:pPr marL="0" indent="0">
              <a:lnSpc>
                <a:spcPct val="120000"/>
              </a:lnSpc>
              <a:spcBef>
                <a:spcPts val="600"/>
              </a:spcBef>
              <a:buNone/>
            </a:pPr>
            <a:r>
              <a:rPr lang="nl-NL" dirty="0">
                <a:solidFill>
                  <a:srgbClr val="429B95"/>
                </a:solidFill>
                <a:latin typeface="Poppins" panose="00000500000000000000" pitchFamily="2" charset="0"/>
                <a:cs typeface="Poppins" panose="00000500000000000000" pitchFamily="2" charset="0"/>
              </a:rPr>
              <a:t>Voeg hier het voorstel van de voorbereiders in voor de bijbehorende resultaatdoelstelling.</a:t>
            </a:r>
          </a:p>
          <a:p>
            <a:endParaRPr lang="nl-NL" dirty="0"/>
          </a:p>
        </p:txBody>
      </p:sp>
    </p:spTree>
    <p:extLst>
      <p:ext uri="{BB962C8B-B14F-4D97-AF65-F5344CB8AC3E}">
        <p14:creationId xmlns:p14="http://schemas.microsoft.com/office/powerpoint/2010/main" val="385152540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Tijdelijke aanduiding voor inhoud 9" descr="Afbeelding met cirkel, Graphics, schermopname&#10;&#10;Automatisch gegenereerde beschrijving">
            <a:extLst>
              <a:ext uri="{FF2B5EF4-FFF2-40B4-BE49-F238E27FC236}">
                <a16:creationId xmlns:a16="http://schemas.microsoft.com/office/drawing/2014/main" id="{8FF3DE22-A9DA-6EA4-9335-CF71B270447F}"/>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bwMode="auto">
          <a:xfrm>
            <a:off x="2064773" y="-125193"/>
            <a:ext cx="7373855" cy="7373855"/>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a:extLst>
              <a:ext uri="{FF2B5EF4-FFF2-40B4-BE49-F238E27FC236}">
                <a16:creationId xmlns:a16="http://schemas.microsoft.com/office/drawing/2014/main" id="{BF7095A0-EA4F-A40A-3F32-5FB2D9B5DB99}"/>
              </a:ext>
            </a:extLst>
          </p:cNvPr>
          <p:cNvSpPr>
            <a:spLocks noGrp="1"/>
          </p:cNvSpPr>
          <p:nvPr>
            <p:ph type="title"/>
          </p:nvPr>
        </p:nvSpPr>
        <p:spPr>
          <a:xfrm>
            <a:off x="3280116" y="1509917"/>
            <a:ext cx="4943167" cy="3838165"/>
          </a:xfrm>
        </p:spPr>
        <p:txBody>
          <a:bodyPr>
            <a:normAutofit/>
          </a:bodyPr>
          <a:lstStyle/>
          <a:p>
            <a:pPr algn="ctr"/>
            <a:r>
              <a:rPr lang="nl-NL" sz="3600" dirty="0">
                <a:latin typeface="Poppins Medium" panose="00000600000000000000" pitchFamily="2" charset="0"/>
                <a:cs typeface="Poppins Medium" panose="00000600000000000000" pitchFamily="2" charset="0"/>
              </a:rPr>
              <a:t>Context opioïdengebruik</a:t>
            </a:r>
            <a:br>
              <a:rPr lang="nl-NL" sz="3600" dirty="0">
                <a:latin typeface="Poppins Medium" panose="00000600000000000000" pitchFamily="2" charset="0"/>
                <a:cs typeface="Poppins Medium" panose="00000600000000000000" pitchFamily="2" charset="0"/>
              </a:rPr>
            </a:br>
            <a:r>
              <a:rPr lang="nl-NL" sz="3600" dirty="0">
                <a:latin typeface="Poppins Medium" panose="00000600000000000000" pitchFamily="2" charset="0"/>
                <a:cs typeface="Poppins Medium" panose="00000600000000000000" pitchFamily="2" charset="0"/>
              </a:rPr>
              <a:t>en aanleiding ontwikkeling werkwijzen  </a:t>
            </a:r>
          </a:p>
        </p:txBody>
      </p:sp>
    </p:spTree>
    <p:extLst>
      <p:ext uri="{BB962C8B-B14F-4D97-AF65-F5344CB8AC3E}">
        <p14:creationId xmlns:p14="http://schemas.microsoft.com/office/powerpoint/2010/main" val="37703130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D63EDF-4B28-59D5-17F4-42E4D12ACCB3}"/>
              </a:ext>
            </a:extLst>
          </p:cNvPr>
          <p:cNvSpPr>
            <a:spLocks noGrp="1"/>
          </p:cNvSpPr>
          <p:nvPr>
            <p:ph type="title"/>
          </p:nvPr>
        </p:nvSpPr>
        <p:spPr/>
        <p:txBody>
          <a:bodyPr/>
          <a:lstStyle/>
          <a:p>
            <a:r>
              <a:rPr lang="nl-NL" sz="4400" dirty="0">
                <a:latin typeface="Poppins Medium" panose="00000600000000000000" pitchFamily="2" charset="0"/>
                <a:cs typeface="Poppins Medium" panose="00000600000000000000" pitchFamily="2" charset="0"/>
              </a:rPr>
              <a:t>Maken van afspraken</a:t>
            </a:r>
            <a:endParaRPr lang="nl-NL" dirty="0"/>
          </a:p>
        </p:txBody>
      </p:sp>
      <p:sp>
        <p:nvSpPr>
          <p:cNvPr id="3" name="Tijdelijke aanduiding voor inhoud 2">
            <a:extLst>
              <a:ext uri="{FF2B5EF4-FFF2-40B4-BE49-F238E27FC236}">
                <a16:creationId xmlns:a16="http://schemas.microsoft.com/office/drawing/2014/main" id="{8F04500C-48B9-FD88-3B30-C3612A820C53}"/>
              </a:ext>
            </a:extLst>
          </p:cNvPr>
          <p:cNvSpPr>
            <a:spLocks noGrp="1"/>
          </p:cNvSpPr>
          <p:nvPr>
            <p:ph idx="1"/>
          </p:nvPr>
        </p:nvSpPr>
        <p:spPr/>
        <p:txBody>
          <a:bodyPr>
            <a:normAutofit fontScale="77500" lnSpcReduction="20000"/>
          </a:bodyPr>
          <a:lstStyle/>
          <a:p>
            <a:pPr marL="0" indent="0">
              <a:lnSpc>
                <a:spcPct val="120000"/>
              </a:lnSpc>
              <a:spcBef>
                <a:spcPts val="600"/>
              </a:spcBef>
              <a:buNone/>
            </a:pPr>
            <a:r>
              <a:rPr lang="nl-NL" dirty="0">
                <a:latin typeface="Poppins" panose="00000500000000000000" pitchFamily="2" charset="0"/>
                <a:cs typeface="Poppins" panose="00000500000000000000" pitchFamily="2" charset="0"/>
              </a:rPr>
              <a:t>Afspraak 2</a:t>
            </a:r>
          </a:p>
          <a:p>
            <a:pPr marL="0" indent="0">
              <a:lnSpc>
                <a:spcPct val="120000"/>
              </a:lnSpc>
              <a:spcBef>
                <a:spcPts val="600"/>
              </a:spcBef>
              <a:buNone/>
            </a:pPr>
            <a:r>
              <a:rPr lang="nl-NL" dirty="0">
                <a:solidFill>
                  <a:srgbClr val="429B95"/>
                </a:solidFill>
                <a:latin typeface="Poppins" panose="00000500000000000000" pitchFamily="2" charset="0"/>
                <a:cs typeface="Poppins" panose="00000500000000000000" pitchFamily="2" charset="0"/>
              </a:rPr>
              <a:t>Voeg hier het voorstel van de voorbereiders in voor de groepsafspraken over het voorkomen en aanpakken van onnodig (langdurig) gebruik van opioïden. </a:t>
            </a:r>
          </a:p>
          <a:p>
            <a:pPr marL="0" indent="0">
              <a:lnSpc>
                <a:spcPct val="120000"/>
              </a:lnSpc>
              <a:spcBef>
                <a:spcPts val="600"/>
              </a:spcBef>
              <a:buNone/>
            </a:pPr>
            <a:endParaRPr lang="nl-NL" dirty="0">
              <a:latin typeface="Poppins" panose="00000500000000000000" pitchFamily="2" charset="0"/>
              <a:cs typeface="Poppins" panose="00000500000000000000" pitchFamily="2" charset="0"/>
            </a:endParaRPr>
          </a:p>
          <a:p>
            <a:pPr marL="0" indent="0">
              <a:lnSpc>
                <a:spcPct val="120000"/>
              </a:lnSpc>
              <a:spcBef>
                <a:spcPts val="600"/>
              </a:spcBef>
              <a:buNone/>
            </a:pPr>
            <a:r>
              <a:rPr lang="nl-NL" dirty="0">
                <a:latin typeface="Poppins" panose="00000500000000000000" pitchFamily="2" charset="0"/>
                <a:cs typeface="Poppins" panose="00000500000000000000" pitchFamily="2" charset="0"/>
              </a:rPr>
              <a:t>Actie 2</a:t>
            </a:r>
          </a:p>
          <a:p>
            <a:pPr marL="0" indent="0">
              <a:lnSpc>
                <a:spcPct val="120000"/>
              </a:lnSpc>
              <a:spcBef>
                <a:spcPts val="600"/>
              </a:spcBef>
              <a:buNone/>
            </a:pPr>
            <a:r>
              <a:rPr lang="nl-NL" dirty="0">
                <a:solidFill>
                  <a:srgbClr val="429B95"/>
                </a:solidFill>
                <a:latin typeface="Poppins" panose="00000500000000000000" pitchFamily="2" charset="0"/>
                <a:cs typeface="Poppins" panose="00000500000000000000" pitchFamily="2" charset="0"/>
              </a:rPr>
              <a:t>Voeg hier het voorstel van de voorbereiders in voor de bijbehorende actie.</a:t>
            </a:r>
          </a:p>
          <a:p>
            <a:pPr>
              <a:lnSpc>
                <a:spcPct val="120000"/>
              </a:lnSpc>
              <a:spcBef>
                <a:spcPts val="600"/>
              </a:spcBef>
            </a:pPr>
            <a:endParaRPr lang="nl-NL" dirty="0">
              <a:latin typeface="Poppins" panose="00000500000000000000" pitchFamily="2" charset="0"/>
              <a:cs typeface="Poppins" panose="00000500000000000000" pitchFamily="2" charset="0"/>
            </a:endParaRPr>
          </a:p>
          <a:p>
            <a:pPr marL="0" indent="0">
              <a:lnSpc>
                <a:spcPct val="120000"/>
              </a:lnSpc>
              <a:spcBef>
                <a:spcPts val="600"/>
              </a:spcBef>
              <a:buNone/>
            </a:pPr>
            <a:r>
              <a:rPr lang="nl-NL" dirty="0">
                <a:latin typeface="Poppins" panose="00000500000000000000" pitchFamily="2" charset="0"/>
                <a:cs typeface="Poppins" panose="00000500000000000000" pitchFamily="2" charset="0"/>
              </a:rPr>
              <a:t>Resultaatdoelstelling 2</a:t>
            </a:r>
          </a:p>
          <a:p>
            <a:pPr marL="0" indent="0">
              <a:lnSpc>
                <a:spcPct val="120000"/>
              </a:lnSpc>
              <a:spcBef>
                <a:spcPts val="600"/>
              </a:spcBef>
              <a:buNone/>
            </a:pPr>
            <a:r>
              <a:rPr lang="nl-NL" dirty="0">
                <a:solidFill>
                  <a:srgbClr val="429B95"/>
                </a:solidFill>
                <a:latin typeface="Poppins" panose="00000500000000000000" pitchFamily="2" charset="0"/>
                <a:cs typeface="Poppins" panose="00000500000000000000" pitchFamily="2" charset="0"/>
              </a:rPr>
              <a:t>Voeg hier het voorstel van de voorbereiders in voor de bijbehorende resultaatdoelstelling.</a:t>
            </a:r>
          </a:p>
          <a:p>
            <a:endParaRPr lang="nl-NL" dirty="0"/>
          </a:p>
        </p:txBody>
      </p:sp>
    </p:spTree>
    <p:extLst>
      <p:ext uri="{BB962C8B-B14F-4D97-AF65-F5344CB8AC3E}">
        <p14:creationId xmlns:p14="http://schemas.microsoft.com/office/powerpoint/2010/main" val="93048436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2D63EDF-4B28-59D5-17F4-42E4D12ACCB3}"/>
              </a:ext>
            </a:extLst>
          </p:cNvPr>
          <p:cNvSpPr>
            <a:spLocks noGrp="1"/>
          </p:cNvSpPr>
          <p:nvPr>
            <p:ph type="title"/>
          </p:nvPr>
        </p:nvSpPr>
        <p:spPr/>
        <p:txBody>
          <a:bodyPr/>
          <a:lstStyle/>
          <a:p>
            <a:r>
              <a:rPr lang="nl-NL" sz="4400" dirty="0">
                <a:latin typeface="Poppins Medium" panose="00000600000000000000" pitchFamily="2" charset="0"/>
                <a:cs typeface="Poppins Medium" panose="00000600000000000000" pitchFamily="2" charset="0"/>
              </a:rPr>
              <a:t>Maken van afspraken</a:t>
            </a:r>
            <a:endParaRPr lang="nl-NL" dirty="0"/>
          </a:p>
        </p:txBody>
      </p:sp>
      <p:sp>
        <p:nvSpPr>
          <p:cNvPr id="3" name="Tijdelijke aanduiding voor inhoud 2">
            <a:extLst>
              <a:ext uri="{FF2B5EF4-FFF2-40B4-BE49-F238E27FC236}">
                <a16:creationId xmlns:a16="http://schemas.microsoft.com/office/drawing/2014/main" id="{8F04500C-48B9-FD88-3B30-C3612A820C53}"/>
              </a:ext>
            </a:extLst>
          </p:cNvPr>
          <p:cNvSpPr>
            <a:spLocks noGrp="1"/>
          </p:cNvSpPr>
          <p:nvPr>
            <p:ph idx="1"/>
          </p:nvPr>
        </p:nvSpPr>
        <p:spPr/>
        <p:txBody>
          <a:bodyPr>
            <a:normAutofit fontScale="77500" lnSpcReduction="20000"/>
          </a:bodyPr>
          <a:lstStyle/>
          <a:p>
            <a:pPr marL="0" indent="0">
              <a:lnSpc>
                <a:spcPct val="120000"/>
              </a:lnSpc>
              <a:spcBef>
                <a:spcPts val="600"/>
              </a:spcBef>
              <a:buNone/>
            </a:pPr>
            <a:r>
              <a:rPr lang="nl-NL" dirty="0">
                <a:latin typeface="Poppins" panose="00000500000000000000" pitchFamily="2" charset="0"/>
                <a:cs typeface="Poppins" panose="00000500000000000000" pitchFamily="2" charset="0"/>
              </a:rPr>
              <a:t>Afspraak 3</a:t>
            </a:r>
          </a:p>
          <a:p>
            <a:pPr marL="0" indent="0">
              <a:lnSpc>
                <a:spcPct val="120000"/>
              </a:lnSpc>
              <a:spcBef>
                <a:spcPts val="600"/>
              </a:spcBef>
              <a:buNone/>
            </a:pPr>
            <a:r>
              <a:rPr lang="nl-NL" dirty="0">
                <a:solidFill>
                  <a:srgbClr val="429B95"/>
                </a:solidFill>
                <a:latin typeface="Poppins" panose="00000500000000000000" pitchFamily="2" charset="0"/>
                <a:cs typeface="Poppins" panose="00000500000000000000" pitchFamily="2" charset="0"/>
              </a:rPr>
              <a:t>Voeg hier het voorstel van de voorbereiders in voor de groepsafspraken over het voorkomen en aanpakken van onnodig (langdurig) gebruik van opioïden. </a:t>
            </a:r>
          </a:p>
          <a:p>
            <a:pPr marL="0" indent="0">
              <a:lnSpc>
                <a:spcPct val="120000"/>
              </a:lnSpc>
              <a:spcBef>
                <a:spcPts val="600"/>
              </a:spcBef>
              <a:buNone/>
            </a:pPr>
            <a:endParaRPr lang="nl-NL" dirty="0">
              <a:latin typeface="Poppins" panose="00000500000000000000" pitchFamily="2" charset="0"/>
              <a:cs typeface="Poppins" panose="00000500000000000000" pitchFamily="2" charset="0"/>
            </a:endParaRPr>
          </a:p>
          <a:p>
            <a:pPr marL="0" indent="0">
              <a:lnSpc>
                <a:spcPct val="120000"/>
              </a:lnSpc>
              <a:spcBef>
                <a:spcPts val="600"/>
              </a:spcBef>
              <a:buNone/>
            </a:pPr>
            <a:r>
              <a:rPr lang="nl-NL" dirty="0">
                <a:latin typeface="Poppins" panose="00000500000000000000" pitchFamily="2" charset="0"/>
                <a:cs typeface="Poppins" panose="00000500000000000000" pitchFamily="2" charset="0"/>
              </a:rPr>
              <a:t>Actie 3</a:t>
            </a:r>
          </a:p>
          <a:p>
            <a:pPr marL="0" indent="0">
              <a:lnSpc>
                <a:spcPct val="120000"/>
              </a:lnSpc>
              <a:spcBef>
                <a:spcPts val="600"/>
              </a:spcBef>
              <a:buNone/>
            </a:pPr>
            <a:r>
              <a:rPr lang="nl-NL" dirty="0">
                <a:solidFill>
                  <a:srgbClr val="429B95"/>
                </a:solidFill>
                <a:latin typeface="Poppins" panose="00000500000000000000" pitchFamily="2" charset="0"/>
                <a:cs typeface="Poppins" panose="00000500000000000000" pitchFamily="2" charset="0"/>
              </a:rPr>
              <a:t>Voeg hier het voorstel van de voorbereiders in voor de bijbehorende actie.</a:t>
            </a:r>
          </a:p>
          <a:p>
            <a:pPr>
              <a:lnSpc>
                <a:spcPct val="120000"/>
              </a:lnSpc>
              <a:spcBef>
                <a:spcPts val="600"/>
              </a:spcBef>
            </a:pPr>
            <a:endParaRPr lang="nl-NL" dirty="0">
              <a:latin typeface="Poppins" panose="00000500000000000000" pitchFamily="2" charset="0"/>
              <a:cs typeface="Poppins" panose="00000500000000000000" pitchFamily="2" charset="0"/>
            </a:endParaRPr>
          </a:p>
          <a:p>
            <a:pPr marL="0" indent="0">
              <a:lnSpc>
                <a:spcPct val="120000"/>
              </a:lnSpc>
              <a:spcBef>
                <a:spcPts val="600"/>
              </a:spcBef>
              <a:buNone/>
            </a:pPr>
            <a:r>
              <a:rPr lang="nl-NL" dirty="0">
                <a:latin typeface="Poppins" panose="00000500000000000000" pitchFamily="2" charset="0"/>
                <a:cs typeface="Poppins" panose="00000500000000000000" pitchFamily="2" charset="0"/>
              </a:rPr>
              <a:t>Resultaatdoelstelling 3</a:t>
            </a:r>
          </a:p>
          <a:p>
            <a:pPr marL="0" indent="0">
              <a:lnSpc>
                <a:spcPct val="120000"/>
              </a:lnSpc>
              <a:spcBef>
                <a:spcPts val="600"/>
              </a:spcBef>
              <a:buNone/>
            </a:pPr>
            <a:r>
              <a:rPr lang="nl-NL" dirty="0">
                <a:solidFill>
                  <a:srgbClr val="429B95"/>
                </a:solidFill>
                <a:latin typeface="Poppins" panose="00000500000000000000" pitchFamily="2" charset="0"/>
                <a:cs typeface="Poppins" panose="00000500000000000000" pitchFamily="2" charset="0"/>
              </a:rPr>
              <a:t>Voeg hier het voorstel van de voorbereiders in voor de bijbehorende resultaatdoelstelling.</a:t>
            </a:r>
          </a:p>
          <a:p>
            <a:endParaRPr lang="nl-NL" dirty="0"/>
          </a:p>
        </p:txBody>
      </p:sp>
    </p:spTree>
    <p:extLst>
      <p:ext uri="{BB962C8B-B14F-4D97-AF65-F5344CB8AC3E}">
        <p14:creationId xmlns:p14="http://schemas.microsoft.com/office/powerpoint/2010/main" val="231633773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364D2C-D74E-4F22-C3F6-106ADE0D6803}"/>
              </a:ext>
            </a:extLst>
          </p:cNvPr>
          <p:cNvSpPr>
            <a:spLocks noGrp="1"/>
          </p:cNvSpPr>
          <p:nvPr>
            <p:ph type="title"/>
          </p:nvPr>
        </p:nvSpPr>
        <p:spPr/>
        <p:txBody>
          <a:bodyPr/>
          <a:lstStyle/>
          <a:p>
            <a:r>
              <a:rPr lang="nl-NL" dirty="0">
                <a:latin typeface="Poppins Medium" panose="00000600000000000000" pitchFamily="2" charset="0"/>
                <a:cs typeface="Poppins Medium" panose="00000600000000000000" pitchFamily="2" charset="0"/>
              </a:rPr>
              <a:t>Handige websites</a:t>
            </a:r>
          </a:p>
        </p:txBody>
      </p:sp>
      <p:sp>
        <p:nvSpPr>
          <p:cNvPr id="3" name="Tijdelijke aanduiding voor inhoud 2">
            <a:extLst>
              <a:ext uri="{FF2B5EF4-FFF2-40B4-BE49-F238E27FC236}">
                <a16:creationId xmlns:a16="http://schemas.microsoft.com/office/drawing/2014/main" id="{A6656209-C213-3560-77B4-C8107013A680}"/>
              </a:ext>
            </a:extLst>
          </p:cNvPr>
          <p:cNvSpPr>
            <a:spLocks noGrp="1"/>
          </p:cNvSpPr>
          <p:nvPr>
            <p:ph idx="1"/>
          </p:nvPr>
        </p:nvSpPr>
        <p:spPr/>
        <p:txBody>
          <a:bodyPr/>
          <a:lstStyle/>
          <a:p>
            <a:r>
              <a:rPr lang="nl-NL" sz="2400" dirty="0">
                <a:latin typeface="Poppins" panose="00000500000000000000" pitchFamily="2" charset="0"/>
                <a:cs typeface="Poppins" panose="00000500000000000000" pitchFamily="2" charset="0"/>
                <a:hlinkClick r:id="rId3"/>
              </a:rPr>
              <a:t>Website pagina HWF over het verstandig voorschrijven en afleveren van opioïden</a:t>
            </a:r>
            <a:endParaRPr lang="nl-NL" sz="2400" dirty="0">
              <a:latin typeface="Poppins" panose="00000500000000000000" pitchFamily="2" charset="0"/>
              <a:cs typeface="Poppins" panose="00000500000000000000" pitchFamily="2" charset="0"/>
            </a:endParaRPr>
          </a:p>
          <a:p>
            <a:r>
              <a:rPr lang="nl-NL" sz="2400" dirty="0">
                <a:latin typeface="Poppins" panose="00000500000000000000" pitchFamily="2" charset="0"/>
                <a:cs typeface="Poppins" panose="00000500000000000000" pitchFamily="2" charset="0"/>
                <a:hlinkClick r:id="rId4"/>
              </a:rPr>
              <a:t>www.opiaten.nl</a:t>
            </a:r>
            <a:endParaRPr lang="nl-NL" sz="2400" dirty="0">
              <a:latin typeface="Poppins" panose="00000500000000000000" pitchFamily="2" charset="0"/>
              <a:cs typeface="Poppins" panose="00000500000000000000" pitchFamily="2" charset="0"/>
            </a:endParaRPr>
          </a:p>
          <a:p>
            <a:r>
              <a:rPr lang="nl-NL" sz="2400" dirty="0">
                <a:latin typeface="Poppins" panose="00000500000000000000" pitchFamily="2" charset="0"/>
                <a:cs typeface="Poppins" panose="00000500000000000000" pitchFamily="2" charset="0"/>
                <a:hlinkClick r:id="rId5"/>
              </a:rPr>
              <a:t>www.pallialine.nl</a:t>
            </a:r>
            <a:r>
              <a:rPr lang="nl-NL" sz="2400" dirty="0">
                <a:latin typeface="Poppins" panose="00000500000000000000" pitchFamily="2" charset="0"/>
                <a:cs typeface="Poppins" panose="00000500000000000000" pitchFamily="2" charset="0"/>
              </a:rPr>
              <a:t> </a:t>
            </a:r>
          </a:p>
          <a:p>
            <a:endParaRPr lang="nl-NL" dirty="0"/>
          </a:p>
        </p:txBody>
      </p:sp>
    </p:spTree>
    <p:extLst>
      <p:ext uri="{BB962C8B-B14F-4D97-AF65-F5344CB8AC3E}">
        <p14:creationId xmlns:p14="http://schemas.microsoft.com/office/powerpoint/2010/main" val="296537908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Tijdelijke aanduiding voor inhoud 9" descr="Afbeelding met cirkel, Graphics, schermopname&#10;&#10;Automatisch gegenereerde beschrijving">
            <a:extLst>
              <a:ext uri="{FF2B5EF4-FFF2-40B4-BE49-F238E27FC236}">
                <a16:creationId xmlns:a16="http://schemas.microsoft.com/office/drawing/2014/main" id="{8FF3DE22-A9DA-6EA4-9335-CF71B270447F}"/>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bwMode="auto">
          <a:xfrm>
            <a:off x="2064773" y="-125193"/>
            <a:ext cx="7373855" cy="7373855"/>
          </a:xfrm>
          <a:prstGeom prst="rect">
            <a:avLst/>
          </a:prstGeom>
          <a:noFill/>
          <a:extLst>
            <a:ext uri="{909E8E84-426E-40DD-AFC4-6F175D3DCCD1}">
              <a14:hiddenFill xmlns:a14="http://schemas.microsoft.com/office/drawing/2010/main">
                <a:solidFill>
                  <a:srgbClr val="FFFFFF"/>
                </a:solidFill>
              </a14:hiddenFill>
            </a:ext>
          </a:extLst>
        </p:spPr>
      </p:pic>
      <p:sp>
        <p:nvSpPr>
          <p:cNvPr id="2" name="Titel 1">
            <a:extLst>
              <a:ext uri="{FF2B5EF4-FFF2-40B4-BE49-F238E27FC236}">
                <a16:creationId xmlns:a16="http://schemas.microsoft.com/office/drawing/2014/main" id="{BF7095A0-EA4F-A40A-3F32-5FB2D9B5DB99}"/>
              </a:ext>
            </a:extLst>
          </p:cNvPr>
          <p:cNvSpPr>
            <a:spLocks noGrp="1"/>
          </p:cNvSpPr>
          <p:nvPr>
            <p:ph type="title"/>
          </p:nvPr>
        </p:nvSpPr>
        <p:spPr>
          <a:xfrm>
            <a:off x="3684647" y="1509917"/>
            <a:ext cx="3999264" cy="3838165"/>
          </a:xfrm>
        </p:spPr>
        <p:txBody>
          <a:bodyPr>
            <a:normAutofit/>
          </a:bodyPr>
          <a:lstStyle/>
          <a:p>
            <a:pPr algn="ctr"/>
            <a:r>
              <a:rPr lang="nl-NL" sz="3600" dirty="0">
                <a:latin typeface="Poppins Medium" panose="00000600000000000000" pitchFamily="2" charset="0"/>
                <a:cs typeface="Poppins Medium" panose="00000600000000000000" pitchFamily="2" charset="0"/>
              </a:rPr>
              <a:t>Afsluiting</a:t>
            </a:r>
          </a:p>
        </p:txBody>
      </p:sp>
    </p:spTree>
    <p:extLst>
      <p:ext uri="{BB962C8B-B14F-4D97-AF65-F5344CB8AC3E}">
        <p14:creationId xmlns:p14="http://schemas.microsoft.com/office/powerpoint/2010/main" val="149938331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02ED50-C8CB-BDC8-D4FB-54C009E0264D}"/>
              </a:ext>
            </a:extLst>
          </p:cNvPr>
          <p:cNvSpPr>
            <a:spLocks noGrp="1"/>
          </p:cNvSpPr>
          <p:nvPr>
            <p:ph type="title"/>
          </p:nvPr>
        </p:nvSpPr>
        <p:spPr/>
        <p:txBody>
          <a:bodyPr/>
          <a:lstStyle/>
          <a:p>
            <a:r>
              <a:rPr lang="nl-NL" dirty="0">
                <a:latin typeface="Poppins Medium" panose="00000600000000000000" pitchFamily="2" charset="0"/>
                <a:cs typeface="Poppins Medium" panose="00000600000000000000" pitchFamily="2" charset="0"/>
              </a:rPr>
              <a:t>Disclaimer</a:t>
            </a:r>
          </a:p>
        </p:txBody>
      </p:sp>
      <p:sp>
        <p:nvSpPr>
          <p:cNvPr id="3" name="Tijdelijke aanduiding voor inhoud 2">
            <a:extLst>
              <a:ext uri="{FF2B5EF4-FFF2-40B4-BE49-F238E27FC236}">
                <a16:creationId xmlns:a16="http://schemas.microsoft.com/office/drawing/2014/main" id="{4326D4E7-E1F3-6F39-77DD-988005D358D2}"/>
              </a:ext>
            </a:extLst>
          </p:cNvPr>
          <p:cNvSpPr>
            <a:spLocks noGrp="1"/>
          </p:cNvSpPr>
          <p:nvPr>
            <p:ph idx="1"/>
          </p:nvPr>
        </p:nvSpPr>
        <p:spPr/>
        <p:txBody>
          <a:bodyPr>
            <a:normAutofit fontScale="92500"/>
          </a:bodyPr>
          <a:lstStyle/>
          <a:p>
            <a:pPr marL="0" indent="0">
              <a:lnSpc>
                <a:spcPct val="120000"/>
              </a:lnSpc>
              <a:buNone/>
            </a:pPr>
            <a:r>
              <a:rPr lang="nl-NL" altLang="nl-NL" sz="2400" dirty="0">
                <a:latin typeface="Poppins" panose="00000500000000000000" pitchFamily="2" charset="0"/>
                <a:cs typeface="Poppins" panose="00000500000000000000" pitchFamily="2" charset="0"/>
              </a:rPr>
              <a:t>Je kan naar eigen inzicht wijzigingen aanbrengen of dia's toevoegen. De Huisartsenorganisatie West-Friesland (HWF) en de Coöperatieve Apothekersvereniging West-Friesland (CAWF) zijn echter niet verantwoordelijk of aansprakelijk voor deze wijzigingen. </a:t>
            </a:r>
          </a:p>
          <a:p>
            <a:pPr marL="0" indent="0">
              <a:lnSpc>
                <a:spcPct val="120000"/>
              </a:lnSpc>
              <a:buNone/>
            </a:pPr>
            <a:endParaRPr lang="nl-NL" altLang="nl-NL" sz="2000" dirty="0">
              <a:latin typeface="Poppins" panose="00000500000000000000" pitchFamily="2" charset="0"/>
              <a:cs typeface="Poppins" panose="00000500000000000000" pitchFamily="2" charset="0"/>
            </a:endParaRPr>
          </a:p>
          <a:p>
            <a:pPr marL="0" indent="0">
              <a:lnSpc>
                <a:spcPct val="120000"/>
              </a:lnSpc>
              <a:buNone/>
            </a:pPr>
            <a:r>
              <a:rPr lang="nl-NL" altLang="nl-NL" sz="2400" dirty="0">
                <a:latin typeface="Poppins" panose="00000500000000000000" pitchFamily="2" charset="0"/>
                <a:cs typeface="Poppins" panose="00000500000000000000" pitchFamily="2" charset="0"/>
              </a:rPr>
              <a:t>HWF en de CAWF hebben de grootst mogelijke zorg besteed aan de totstandkoming van deze presentatie. Aan de inhoud hiervan kunnen geen rechten ontleend worden. Wij zijn niet aansprakelijk voor directe of indirecte schade die het gevolg is van het gebruik van de informatie die door middel van deze presentatie is verkregen.</a:t>
            </a:r>
          </a:p>
        </p:txBody>
      </p:sp>
    </p:spTree>
    <p:extLst>
      <p:ext uri="{BB962C8B-B14F-4D97-AF65-F5344CB8AC3E}">
        <p14:creationId xmlns:p14="http://schemas.microsoft.com/office/powerpoint/2010/main" val="106590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1563E2-4CC3-732D-2EB2-CC4C72A63D4C}"/>
              </a:ext>
            </a:extLst>
          </p:cNvPr>
          <p:cNvSpPr>
            <a:spLocks noGrp="1"/>
          </p:cNvSpPr>
          <p:nvPr>
            <p:ph type="title"/>
          </p:nvPr>
        </p:nvSpPr>
        <p:spPr/>
        <p:txBody>
          <a:bodyPr/>
          <a:lstStyle/>
          <a:p>
            <a:r>
              <a:rPr lang="nl-NL" dirty="0">
                <a:solidFill>
                  <a:srgbClr val="429B95"/>
                </a:solidFill>
                <a:latin typeface="Poppins Medium" panose="00000600000000000000" pitchFamily="2" charset="0"/>
                <a:cs typeface="Poppins Medium" panose="00000600000000000000" pitchFamily="2" charset="0"/>
              </a:rPr>
              <a:t>Context in Nederland</a:t>
            </a:r>
            <a:endParaRPr lang="nl-NL" dirty="0">
              <a:solidFill>
                <a:srgbClr val="429B95"/>
              </a:solidFill>
            </a:endParaRPr>
          </a:p>
        </p:txBody>
      </p:sp>
      <p:pic>
        <p:nvPicPr>
          <p:cNvPr id="4" name="Tijdelijke aanduiding voor inhoud 3" descr="Afbeelding met Rechthoek, schermopname, Kleurrijkheid, ontwerp&#10;&#10;Automatisch gegenereerde beschrijving">
            <a:extLst>
              <a:ext uri="{FF2B5EF4-FFF2-40B4-BE49-F238E27FC236}">
                <a16:creationId xmlns:a16="http://schemas.microsoft.com/office/drawing/2014/main" id="{BBD9939D-5215-CAA9-8AD3-1A7077DF3E06}"/>
              </a:ext>
            </a:extLst>
          </p:cNvPr>
          <p:cNvPicPr>
            <a:picLocks noGrp="1" noRot="1" noChangeAspect="1" noMove="1" noResize="1" noEditPoints="1" noAdjustHandles="1" noChangeArrowheads="1" noChangeShapeType="1" noCrop="1"/>
          </p:cNvPicPr>
          <p:nvPr>
            <p:ph idx="1"/>
          </p:nvPr>
        </p:nvPicPr>
        <p:blipFill rotWithShape="1">
          <a:blip r:embed="rId3">
            <a:extLst>
              <a:ext uri="{28A0092B-C50C-407E-A947-70E740481C1C}">
                <a14:useLocalDpi xmlns:a14="http://schemas.microsoft.com/office/drawing/2010/main" val="0"/>
              </a:ext>
            </a:extLst>
          </a:blip>
          <a:srcRect l="43797" t="7546" r="-490" b="31852"/>
          <a:stretch/>
        </p:blipFill>
        <p:spPr>
          <a:xfrm>
            <a:off x="3924556" y="1517164"/>
            <a:ext cx="7236737" cy="4351338"/>
          </a:xfrm>
          <a:prstGeom prst="rect">
            <a:avLst/>
          </a:prstGeom>
        </p:spPr>
      </p:pic>
      <p:sp>
        <p:nvSpPr>
          <p:cNvPr id="5" name="Tekstvak 4">
            <a:extLst>
              <a:ext uri="{FF2B5EF4-FFF2-40B4-BE49-F238E27FC236}">
                <a16:creationId xmlns:a16="http://schemas.microsoft.com/office/drawing/2014/main" id="{DE5F9972-3AD7-E208-234E-5FC1F1A7F62D}"/>
              </a:ext>
            </a:extLst>
          </p:cNvPr>
          <p:cNvSpPr txBox="1"/>
          <p:nvPr/>
        </p:nvSpPr>
        <p:spPr>
          <a:xfrm>
            <a:off x="5115192" y="1792020"/>
            <a:ext cx="4855464" cy="1200329"/>
          </a:xfrm>
          <a:prstGeom prst="rect">
            <a:avLst/>
          </a:prstGeom>
          <a:noFill/>
        </p:spPr>
        <p:txBody>
          <a:bodyPr wrap="square" rtlCol="0" anchor="ctr">
            <a:spAutoFit/>
          </a:bodyPr>
          <a:lstStyle/>
          <a:p>
            <a:pPr lvl="0">
              <a:lnSpc>
                <a:spcPct val="100000"/>
              </a:lnSpc>
            </a:pPr>
            <a:r>
              <a:rPr lang="nl-NL" sz="1400" dirty="0">
                <a:latin typeface="Poppins" panose="00000500000000000000" pitchFamily="2" charset="0"/>
                <a:cs typeface="Poppins" panose="00000500000000000000" pitchFamily="2" charset="0"/>
              </a:rPr>
              <a:t>Tot 2017 aantal gebruikers en duur van gebruik opioïden sterk gestegen - gebruikers </a:t>
            </a:r>
            <a:r>
              <a:rPr lang="nl-NL" sz="1400" dirty="0" err="1">
                <a:latin typeface="Poppins" panose="00000500000000000000" pitchFamily="2" charset="0"/>
                <a:cs typeface="Poppins" panose="00000500000000000000" pitchFamily="2" charset="0"/>
              </a:rPr>
              <a:t>oxyocodon</a:t>
            </a:r>
            <a:r>
              <a:rPr lang="nl-NL" sz="1400" dirty="0">
                <a:latin typeface="Poppins" panose="00000500000000000000" pitchFamily="2" charset="0"/>
                <a:cs typeface="Poppins" panose="00000500000000000000" pitchFamily="2" charset="0"/>
              </a:rPr>
              <a:t> vervijfvoudigd in 10 jaar</a:t>
            </a:r>
            <a:r>
              <a:rPr lang="en-US" sz="1400" dirty="0">
                <a:latin typeface="Poppins" panose="00000500000000000000" pitchFamily="2" charset="0"/>
                <a:cs typeface="Poppins" panose="00000500000000000000" pitchFamily="2" charset="0"/>
              </a:rPr>
              <a:t> &amp; </a:t>
            </a:r>
            <a:r>
              <a:rPr lang="nl-NL" sz="1400" dirty="0">
                <a:latin typeface="Poppins" panose="00000500000000000000" pitchFamily="2" charset="0"/>
                <a:cs typeface="Poppins" panose="00000500000000000000" pitchFamily="2" charset="0"/>
              </a:rPr>
              <a:t>stijging aantal ziekenhuisopnames en doden door overdosis.</a:t>
            </a:r>
            <a:endParaRPr lang="en-US" sz="1400" dirty="0">
              <a:latin typeface="Poppins" panose="00000500000000000000" pitchFamily="2" charset="0"/>
              <a:cs typeface="Poppins" panose="00000500000000000000" pitchFamily="2" charset="0"/>
            </a:endParaRPr>
          </a:p>
          <a:p>
            <a:pPr lvl="0"/>
            <a:endParaRPr lang="nl-NL" sz="1600" dirty="0"/>
          </a:p>
        </p:txBody>
      </p:sp>
      <p:sp>
        <p:nvSpPr>
          <p:cNvPr id="6" name="Tekstvak 5">
            <a:extLst>
              <a:ext uri="{FF2B5EF4-FFF2-40B4-BE49-F238E27FC236}">
                <a16:creationId xmlns:a16="http://schemas.microsoft.com/office/drawing/2014/main" id="{FA93E2C6-B5F3-2071-DBAB-E9C775C43472}"/>
              </a:ext>
            </a:extLst>
          </p:cNvPr>
          <p:cNvSpPr txBox="1"/>
          <p:nvPr/>
        </p:nvSpPr>
        <p:spPr>
          <a:xfrm>
            <a:off x="5115192" y="3183930"/>
            <a:ext cx="4855464" cy="830997"/>
          </a:xfrm>
          <a:prstGeom prst="rect">
            <a:avLst/>
          </a:prstGeom>
          <a:noFill/>
        </p:spPr>
        <p:txBody>
          <a:bodyPr wrap="square" rtlCol="0" anchor="ctr">
            <a:spAutoFit/>
          </a:bodyPr>
          <a:lstStyle/>
          <a:p>
            <a:pPr lvl="0">
              <a:lnSpc>
                <a:spcPct val="100000"/>
              </a:lnSpc>
            </a:pPr>
            <a:endParaRPr lang="nl-NL" sz="1600" dirty="0">
              <a:latin typeface="Poppins" panose="00000500000000000000" pitchFamily="2" charset="0"/>
              <a:cs typeface="Poppins" panose="00000500000000000000" pitchFamily="2" charset="0"/>
            </a:endParaRPr>
          </a:p>
          <a:p>
            <a:pPr lvl="0">
              <a:lnSpc>
                <a:spcPct val="100000"/>
              </a:lnSpc>
            </a:pPr>
            <a:r>
              <a:rPr lang="nl-NL" sz="1600" dirty="0">
                <a:latin typeface="Poppins" panose="00000500000000000000" pitchFamily="2" charset="0"/>
                <a:cs typeface="Poppins" panose="00000500000000000000" pitchFamily="2" charset="0"/>
              </a:rPr>
              <a:t>2018 en 2020 stabilisatie aantal gebruikers – vooral door toegenomen aandacht.</a:t>
            </a:r>
            <a:endParaRPr lang="en-US" sz="1600" dirty="0">
              <a:latin typeface="Poppins" panose="00000500000000000000" pitchFamily="2" charset="0"/>
              <a:cs typeface="Poppins" panose="00000500000000000000" pitchFamily="2" charset="0"/>
            </a:endParaRPr>
          </a:p>
        </p:txBody>
      </p:sp>
      <p:sp>
        <p:nvSpPr>
          <p:cNvPr id="7" name="Tekstvak 6">
            <a:extLst>
              <a:ext uri="{FF2B5EF4-FFF2-40B4-BE49-F238E27FC236}">
                <a16:creationId xmlns:a16="http://schemas.microsoft.com/office/drawing/2014/main" id="{597BC43D-11AB-F92C-A4FA-080598D350CE}"/>
              </a:ext>
            </a:extLst>
          </p:cNvPr>
          <p:cNvSpPr txBox="1"/>
          <p:nvPr/>
        </p:nvSpPr>
        <p:spPr>
          <a:xfrm>
            <a:off x="5115192" y="4751467"/>
            <a:ext cx="4855464" cy="830997"/>
          </a:xfrm>
          <a:prstGeom prst="rect">
            <a:avLst/>
          </a:prstGeom>
          <a:noFill/>
        </p:spPr>
        <p:txBody>
          <a:bodyPr wrap="square" rtlCol="0" anchor="ctr">
            <a:spAutoFit/>
          </a:bodyPr>
          <a:lstStyle/>
          <a:p>
            <a:pPr lvl="0">
              <a:lnSpc>
                <a:spcPct val="100000"/>
              </a:lnSpc>
            </a:pPr>
            <a:r>
              <a:rPr lang="nl-NL" sz="1600" dirty="0">
                <a:latin typeface="Poppins" panose="00000500000000000000" pitchFamily="2" charset="0"/>
                <a:cs typeface="Poppins" panose="00000500000000000000" pitchFamily="2" charset="0"/>
              </a:rPr>
              <a:t>Vanaf 2021 neemt kortdurend gebruik van opioïden weer toe – blijvende aandacht is dus nodig! </a:t>
            </a:r>
            <a:endParaRPr lang="en-US" sz="1600" dirty="0">
              <a:latin typeface="Poppins" panose="00000500000000000000" pitchFamily="2" charset="0"/>
              <a:cs typeface="Poppins" panose="00000500000000000000" pitchFamily="2" charset="0"/>
            </a:endParaRPr>
          </a:p>
        </p:txBody>
      </p:sp>
      <p:pic>
        <p:nvPicPr>
          <p:cNvPr id="8" name="Afbeelding 7">
            <a:extLst>
              <a:ext uri="{FF2B5EF4-FFF2-40B4-BE49-F238E27FC236}">
                <a16:creationId xmlns:a16="http://schemas.microsoft.com/office/drawing/2014/main" id="{A4B77D9B-CDF5-1D48-D290-D7848B945090}"/>
              </a:ext>
            </a:extLst>
          </p:cNvPr>
          <p:cNvPicPr>
            <a:picLocks noChangeAspect="1"/>
          </p:cNvPicPr>
          <p:nvPr/>
        </p:nvPicPr>
        <p:blipFill>
          <a:blip r:embed="rId4"/>
          <a:stretch>
            <a:fillRect/>
          </a:stretch>
        </p:blipFill>
        <p:spPr>
          <a:xfrm>
            <a:off x="345298" y="2143187"/>
            <a:ext cx="2869544" cy="3402621"/>
          </a:xfrm>
          <a:prstGeom prst="rect">
            <a:avLst/>
          </a:prstGeom>
        </p:spPr>
      </p:pic>
    </p:spTree>
    <p:extLst>
      <p:ext uri="{BB962C8B-B14F-4D97-AF65-F5344CB8AC3E}">
        <p14:creationId xmlns:p14="http://schemas.microsoft.com/office/powerpoint/2010/main" val="3809593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A367C567-2B44-E68F-9BE5-99AFAA6DDFEA}"/>
              </a:ext>
            </a:extLst>
          </p:cNvPr>
          <p:cNvSpPr>
            <a:spLocks noGrp="1" noRot="1" noMove="1" noResize="1" noEditPoints="1" noAdjustHandles="1" noChangeArrowheads="1" noChangeShapeType="1"/>
          </p:cNvSpPr>
          <p:nvPr/>
        </p:nvSpPr>
        <p:spPr>
          <a:xfrm>
            <a:off x="838200" y="0"/>
            <a:ext cx="10515600" cy="6858000"/>
          </a:xfrm>
          <a:prstGeom prst="rect">
            <a:avLst/>
          </a:prstGeom>
          <a:solidFill>
            <a:srgbClr val="E0EFDB">
              <a:alpha val="71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a:extLst>
              <a:ext uri="{FF2B5EF4-FFF2-40B4-BE49-F238E27FC236}">
                <a16:creationId xmlns:a16="http://schemas.microsoft.com/office/drawing/2014/main" id="{E9B338BC-7AFE-D5A6-4D60-7F4B4488B4D0}"/>
              </a:ext>
            </a:extLst>
          </p:cNvPr>
          <p:cNvSpPr>
            <a:spLocks noGrp="1"/>
          </p:cNvSpPr>
          <p:nvPr>
            <p:ph type="title"/>
          </p:nvPr>
        </p:nvSpPr>
        <p:spPr/>
        <p:txBody>
          <a:bodyPr/>
          <a:lstStyle/>
          <a:p>
            <a:r>
              <a:rPr lang="nl-NL" b="1" dirty="0">
                <a:solidFill>
                  <a:srgbClr val="429B95"/>
                </a:solidFill>
                <a:latin typeface="Poppins Medium" panose="00000600000000000000" pitchFamily="2" charset="0"/>
                <a:cs typeface="Poppins Medium" panose="00000600000000000000" pitchFamily="2" charset="0"/>
              </a:rPr>
              <a:t>Aanleiding ontwikkeling werkwijzen</a:t>
            </a:r>
          </a:p>
        </p:txBody>
      </p:sp>
      <p:sp>
        <p:nvSpPr>
          <p:cNvPr id="3" name="Tijdelijke aanduiding voor inhoud 2">
            <a:extLst>
              <a:ext uri="{FF2B5EF4-FFF2-40B4-BE49-F238E27FC236}">
                <a16:creationId xmlns:a16="http://schemas.microsoft.com/office/drawing/2014/main" id="{E79C6714-A320-777F-2BD3-1A49A5F4210C}"/>
              </a:ext>
            </a:extLst>
          </p:cNvPr>
          <p:cNvSpPr>
            <a:spLocks noGrp="1"/>
          </p:cNvSpPr>
          <p:nvPr>
            <p:ph idx="1"/>
          </p:nvPr>
        </p:nvSpPr>
        <p:spPr/>
        <p:txBody>
          <a:bodyPr>
            <a:normAutofit lnSpcReduction="10000"/>
          </a:bodyPr>
          <a:lstStyle/>
          <a:p>
            <a:pPr>
              <a:lnSpc>
                <a:spcPct val="100000"/>
              </a:lnSpc>
            </a:pPr>
            <a:r>
              <a:rPr lang="nl-NL" dirty="0">
                <a:latin typeface="Poppins" panose="00000500000000000000" pitchFamily="2" charset="0"/>
                <a:cs typeface="Poppins" panose="00000500000000000000" pitchFamily="2" charset="0"/>
              </a:rPr>
              <a:t>In de regio West-Friesland bestond nog geen transmurale aanpak en/of afspraken om het (langdurig) gebruik van opioïden te voorkomen. </a:t>
            </a:r>
          </a:p>
          <a:p>
            <a:pPr>
              <a:lnSpc>
                <a:spcPct val="100000"/>
              </a:lnSpc>
            </a:pPr>
            <a:r>
              <a:rPr lang="nl-NL" dirty="0">
                <a:latin typeface="Poppins" panose="00000500000000000000" pitchFamily="2" charset="0"/>
                <a:cs typeface="Poppins" panose="00000500000000000000" pitchFamily="2" charset="0"/>
              </a:rPr>
              <a:t>Daarom is in samenwerking met het </a:t>
            </a:r>
            <a:r>
              <a:rPr lang="nl-NL" dirty="0" err="1">
                <a:latin typeface="Poppins" panose="00000500000000000000" pitchFamily="2" charset="0"/>
                <a:cs typeface="Poppins" panose="00000500000000000000" pitchFamily="2" charset="0"/>
              </a:rPr>
              <a:t>Dijklander</a:t>
            </a:r>
            <a:r>
              <a:rPr lang="nl-NL" dirty="0">
                <a:latin typeface="Poppins" panose="00000500000000000000" pitchFamily="2" charset="0"/>
                <a:cs typeface="Poppins" panose="00000500000000000000" pitchFamily="2" charset="0"/>
              </a:rPr>
              <a:t> ziekenhuis, de Coöperatieve Apothekersvereniging West-Friesland en de Huisartsenorganisatie West-Friesland (HWF) het project Opioïdengebruik gestart. </a:t>
            </a:r>
          </a:p>
          <a:p>
            <a:pPr>
              <a:lnSpc>
                <a:spcPct val="100000"/>
              </a:lnSpc>
            </a:pPr>
            <a:r>
              <a:rPr lang="nl-NL" dirty="0">
                <a:latin typeface="Poppins" panose="00000500000000000000" pitchFamily="2" charset="0"/>
                <a:cs typeface="Poppins" panose="00000500000000000000" pitchFamily="2" charset="0"/>
              </a:rPr>
              <a:t>Een onderdeel van dit project was de ontwikkeling van werkwijzen met betrekking tot het verstandig voorschrijven en afleveren van opioïden.</a:t>
            </a:r>
          </a:p>
        </p:txBody>
      </p:sp>
    </p:spTree>
    <p:extLst>
      <p:ext uri="{BB962C8B-B14F-4D97-AF65-F5344CB8AC3E}">
        <p14:creationId xmlns:p14="http://schemas.microsoft.com/office/powerpoint/2010/main" val="1292030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A367C567-2B44-E68F-9BE5-99AFAA6DDFEA}"/>
              </a:ext>
            </a:extLst>
          </p:cNvPr>
          <p:cNvSpPr>
            <a:spLocks noGrp="1" noRot="1" noMove="1" noResize="1" noEditPoints="1" noAdjustHandles="1" noChangeArrowheads="1" noChangeShapeType="1"/>
          </p:cNvSpPr>
          <p:nvPr/>
        </p:nvSpPr>
        <p:spPr>
          <a:xfrm>
            <a:off x="838200" y="0"/>
            <a:ext cx="10515600" cy="6858000"/>
          </a:xfrm>
          <a:prstGeom prst="rect">
            <a:avLst/>
          </a:prstGeom>
          <a:solidFill>
            <a:srgbClr val="E0EFDB">
              <a:alpha val="71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a:extLst>
              <a:ext uri="{FF2B5EF4-FFF2-40B4-BE49-F238E27FC236}">
                <a16:creationId xmlns:a16="http://schemas.microsoft.com/office/drawing/2014/main" id="{E9B338BC-7AFE-D5A6-4D60-7F4B4488B4D0}"/>
              </a:ext>
            </a:extLst>
          </p:cNvPr>
          <p:cNvSpPr>
            <a:spLocks noGrp="1"/>
          </p:cNvSpPr>
          <p:nvPr>
            <p:ph type="title"/>
          </p:nvPr>
        </p:nvSpPr>
        <p:spPr/>
        <p:txBody>
          <a:bodyPr/>
          <a:lstStyle/>
          <a:p>
            <a:r>
              <a:rPr lang="nl-NL" b="1" dirty="0">
                <a:solidFill>
                  <a:srgbClr val="429B95"/>
                </a:solidFill>
                <a:latin typeface="Poppins Medium" panose="00000600000000000000" pitchFamily="2" charset="0"/>
                <a:cs typeface="Poppins Medium" panose="00000600000000000000" pitchFamily="2" charset="0"/>
              </a:rPr>
              <a:t>Werkwijzen</a:t>
            </a:r>
          </a:p>
        </p:txBody>
      </p:sp>
      <p:sp>
        <p:nvSpPr>
          <p:cNvPr id="3" name="Tijdelijke aanduiding voor inhoud 2">
            <a:extLst>
              <a:ext uri="{FF2B5EF4-FFF2-40B4-BE49-F238E27FC236}">
                <a16:creationId xmlns:a16="http://schemas.microsoft.com/office/drawing/2014/main" id="{E79C6714-A320-777F-2BD3-1A49A5F4210C}"/>
              </a:ext>
            </a:extLst>
          </p:cNvPr>
          <p:cNvSpPr>
            <a:spLocks noGrp="1"/>
          </p:cNvSpPr>
          <p:nvPr>
            <p:ph idx="1"/>
          </p:nvPr>
        </p:nvSpPr>
        <p:spPr/>
        <p:txBody>
          <a:bodyPr>
            <a:normAutofit lnSpcReduction="10000"/>
          </a:bodyPr>
          <a:lstStyle/>
          <a:p>
            <a:pPr>
              <a:lnSpc>
                <a:spcPct val="100000"/>
              </a:lnSpc>
            </a:pPr>
            <a:r>
              <a:rPr lang="nl-NL" b="1" dirty="0">
                <a:latin typeface="Poppins" panose="00000500000000000000" pitchFamily="2" charset="0"/>
                <a:cs typeface="Poppins" panose="00000500000000000000" pitchFamily="2" charset="0"/>
              </a:rPr>
              <a:t>Doel van de werkwijzen</a:t>
            </a:r>
            <a:r>
              <a:rPr lang="nl-NL" dirty="0">
                <a:latin typeface="Poppins" panose="00000500000000000000" pitchFamily="2" charset="0"/>
                <a:cs typeface="Poppins" panose="00000500000000000000" pitchFamily="2" charset="0"/>
              </a:rPr>
              <a:t>: het (langdurig) gebruik van (met name kortwerkende) opioïden in de regio West-Friesland verminderen en voorkomen. </a:t>
            </a:r>
          </a:p>
          <a:p>
            <a:pPr>
              <a:lnSpc>
                <a:spcPct val="100000"/>
              </a:lnSpc>
            </a:pPr>
            <a:r>
              <a:rPr lang="nl-NL" dirty="0">
                <a:latin typeface="Poppins" panose="00000500000000000000" pitchFamily="2" charset="0"/>
                <a:cs typeface="Poppins" panose="00000500000000000000" pitchFamily="2" charset="0"/>
              </a:rPr>
              <a:t>Grotendeels gebaseerd op de NHG-Standaard Pijn &amp; de expertise van de werkgroep (bestaande uit twee apothekers, een huisarts en een anesthesioloog).</a:t>
            </a:r>
          </a:p>
          <a:p>
            <a:pPr>
              <a:lnSpc>
                <a:spcPct val="100000"/>
              </a:lnSpc>
            </a:pPr>
            <a:r>
              <a:rPr lang="nl-NL" dirty="0">
                <a:latin typeface="Poppins" panose="00000500000000000000" pitchFamily="2" charset="0"/>
                <a:cs typeface="Poppins" panose="00000500000000000000" pitchFamily="2" charset="0"/>
              </a:rPr>
              <a:t>Drie onderdelen:</a:t>
            </a:r>
          </a:p>
          <a:p>
            <a:pPr lvl="1">
              <a:lnSpc>
                <a:spcPct val="100000"/>
              </a:lnSpc>
            </a:pPr>
            <a:r>
              <a:rPr lang="nl-NL" dirty="0">
                <a:latin typeface="Poppins" panose="00000500000000000000" pitchFamily="2" charset="0"/>
                <a:cs typeface="Poppins" panose="00000500000000000000" pitchFamily="2" charset="0"/>
              </a:rPr>
              <a:t>Werkwijze voorschrijven opioïden</a:t>
            </a:r>
          </a:p>
          <a:p>
            <a:pPr lvl="1">
              <a:lnSpc>
                <a:spcPct val="100000"/>
              </a:lnSpc>
            </a:pPr>
            <a:r>
              <a:rPr lang="nl-NL" dirty="0">
                <a:latin typeface="Poppins" panose="00000500000000000000" pitchFamily="2" charset="0"/>
                <a:cs typeface="Poppins" panose="00000500000000000000" pitchFamily="2" charset="0"/>
              </a:rPr>
              <a:t>Werkwijze afleveren opioïden</a:t>
            </a:r>
          </a:p>
          <a:p>
            <a:pPr lvl="1">
              <a:lnSpc>
                <a:spcPct val="100000"/>
              </a:lnSpc>
            </a:pPr>
            <a:r>
              <a:rPr lang="nl-NL" dirty="0">
                <a:latin typeface="Poppins" panose="00000500000000000000" pitchFamily="2" charset="0"/>
                <a:cs typeface="Poppins" panose="00000500000000000000" pitchFamily="2" charset="0"/>
              </a:rPr>
              <a:t>Extra toelichting</a:t>
            </a:r>
          </a:p>
        </p:txBody>
      </p:sp>
    </p:spTree>
    <p:extLst>
      <p:ext uri="{BB962C8B-B14F-4D97-AF65-F5344CB8AC3E}">
        <p14:creationId xmlns:p14="http://schemas.microsoft.com/office/powerpoint/2010/main" val="31527206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hthoek 5">
            <a:extLst>
              <a:ext uri="{FF2B5EF4-FFF2-40B4-BE49-F238E27FC236}">
                <a16:creationId xmlns:a16="http://schemas.microsoft.com/office/drawing/2014/main" id="{262DA519-3CA5-3E5C-3B0A-560185011202}"/>
              </a:ext>
            </a:extLst>
          </p:cNvPr>
          <p:cNvSpPr>
            <a:spLocks noGrp="1" noRot="1" noMove="1" noResize="1" noEditPoints="1" noAdjustHandles="1" noChangeArrowheads="1" noChangeShapeType="1"/>
          </p:cNvSpPr>
          <p:nvPr/>
        </p:nvSpPr>
        <p:spPr>
          <a:xfrm>
            <a:off x="838200" y="0"/>
            <a:ext cx="10515600" cy="6858000"/>
          </a:xfrm>
          <a:prstGeom prst="rect">
            <a:avLst/>
          </a:prstGeom>
          <a:solidFill>
            <a:srgbClr val="E0EFDB">
              <a:alpha val="71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 name="Titel 1">
            <a:extLst>
              <a:ext uri="{FF2B5EF4-FFF2-40B4-BE49-F238E27FC236}">
                <a16:creationId xmlns:a16="http://schemas.microsoft.com/office/drawing/2014/main" id="{2DB1F514-D410-787A-608C-DECDDC16A7AF}"/>
              </a:ext>
            </a:extLst>
          </p:cNvPr>
          <p:cNvSpPr>
            <a:spLocks noGrp="1"/>
          </p:cNvSpPr>
          <p:nvPr>
            <p:ph type="title"/>
          </p:nvPr>
        </p:nvSpPr>
        <p:spPr/>
        <p:txBody>
          <a:bodyPr/>
          <a:lstStyle/>
          <a:p>
            <a:r>
              <a:rPr lang="nl-NL" b="1" dirty="0">
                <a:solidFill>
                  <a:srgbClr val="429B95"/>
                </a:solidFill>
                <a:latin typeface="Poppins Medium" panose="00000600000000000000" pitchFamily="2" charset="0"/>
                <a:cs typeface="Poppins Medium" panose="00000600000000000000" pitchFamily="2" charset="0"/>
              </a:rPr>
              <a:t>NHG-Standaard pijn </a:t>
            </a:r>
          </a:p>
        </p:txBody>
      </p:sp>
      <p:sp>
        <p:nvSpPr>
          <p:cNvPr id="3" name="Tijdelijke aanduiding voor inhoud 2">
            <a:extLst>
              <a:ext uri="{FF2B5EF4-FFF2-40B4-BE49-F238E27FC236}">
                <a16:creationId xmlns:a16="http://schemas.microsoft.com/office/drawing/2014/main" id="{F03345F7-18CD-2B79-88C0-A079DB58A6C3}"/>
              </a:ext>
            </a:extLst>
          </p:cNvPr>
          <p:cNvSpPr>
            <a:spLocks noGrp="1"/>
          </p:cNvSpPr>
          <p:nvPr>
            <p:ph idx="1"/>
          </p:nvPr>
        </p:nvSpPr>
        <p:spPr/>
        <p:txBody>
          <a:bodyPr/>
          <a:lstStyle/>
          <a:p>
            <a:pPr>
              <a:lnSpc>
                <a:spcPct val="100000"/>
              </a:lnSpc>
            </a:pPr>
            <a:r>
              <a:rPr lang="nl-NL" b="1" dirty="0">
                <a:latin typeface="Poppins" panose="00000500000000000000" pitchFamily="2" charset="0"/>
                <a:cs typeface="Poppins" panose="00000500000000000000" pitchFamily="2" charset="0"/>
              </a:rPr>
              <a:t>Ter info, laatste aanpassing (september 2023)</a:t>
            </a:r>
            <a:r>
              <a:rPr lang="nl-NL" dirty="0">
                <a:latin typeface="Poppins" panose="00000500000000000000" pitchFamily="2" charset="0"/>
                <a:cs typeface="Poppins" panose="00000500000000000000" pitchFamily="2" charset="0"/>
              </a:rPr>
              <a:t>: </a:t>
            </a:r>
          </a:p>
          <a:p>
            <a:pPr lvl="1">
              <a:lnSpc>
                <a:spcPct val="100000"/>
              </a:lnSpc>
            </a:pPr>
            <a:r>
              <a:rPr lang="nl-NL" dirty="0">
                <a:latin typeface="Poppins" panose="00000500000000000000" pitchFamily="2" charset="0"/>
                <a:cs typeface="Poppins" panose="00000500000000000000" pitchFamily="2" charset="0"/>
              </a:rPr>
              <a:t>Naast morfine en fentanyl worden nu ook </a:t>
            </a:r>
            <a:r>
              <a:rPr lang="nl-NL" dirty="0" err="1">
                <a:latin typeface="Poppins" panose="00000500000000000000" pitchFamily="2" charset="0"/>
                <a:cs typeface="Poppins" panose="00000500000000000000" pitchFamily="2" charset="0"/>
              </a:rPr>
              <a:t>oxycodon</a:t>
            </a:r>
            <a:r>
              <a:rPr lang="nl-NL" dirty="0">
                <a:latin typeface="Poppins" panose="00000500000000000000" pitchFamily="2" charset="0"/>
                <a:cs typeface="Poppins" panose="00000500000000000000" pitchFamily="2" charset="0"/>
              </a:rPr>
              <a:t> en buprenorfine aanbevolen als voorkeursmiddelen binnen sterkwerkende opioïden.</a:t>
            </a:r>
          </a:p>
          <a:p>
            <a:pPr lvl="1">
              <a:lnSpc>
                <a:spcPct val="100000"/>
              </a:lnSpc>
            </a:pPr>
            <a:r>
              <a:rPr lang="nl-NL" dirty="0">
                <a:latin typeface="Poppins" panose="00000500000000000000" pitchFamily="2" charset="0"/>
                <a:cs typeface="Poppins" panose="00000500000000000000" pitchFamily="2" charset="0"/>
              </a:rPr>
              <a:t>Cannabis wordt ook bij </a:t>
            </a:r>
            <a:r>
              <a:rPr lang="nl-NL" dirty="0" err="1">
                <a:latin typeface="Poppins" panose="00000500000000000000" pitchFamily="2" charset="0"/>
                <a:cs typeface="Poppins" panose="00000500000000000000" pitchFamily="2" charset="0"/>
              </a:rPr>
              <a:t>neuropathische</a:t>
            </a:r>
            <a:r>
              <a:rPr lang="nl-NL" dirty="0">
                <a:latin typeface="Poppins" panose="00000500000000000000" pitchFamily="2" charset="0"/>
                <a:cs typeface="Poppins" panose="00000500000000000000" pitchFamily="2" charset="0"/>
              </a:rPr>
              <a:t> pijn niet aanbevolen.</a:t>
            </a:r>
          </a:p>
          <a:p>
            <a:pPr marL="457200" lvl="1" indent="0">
              <a:buNone/>
            </a:pPr>
            <a:endParaRPr lang="nl-NL" dirty="0">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1199972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Different coloured question marks">
            <a:extLst>
              <a:ext uri="{FF2B5EF4-FFF2-40B4-BE49-F238E27FC236}">
                <a16:creationId xmlns:a16="http://schemas.microsoft.com/office/drawing/2014/main" id="{EEFD2511-2D1D-221F-DCF7-569DA9790D53}"/>
              </a:ext>
            </a:extLst>
          </p:cNvPr>
          <p:cNvPicPr>
            <a:picLocks noChangeAspect="1"/>
          </p:cNvPicPr>
          <p:nvPr/>
        </p:nvPicPr>
        <p:blipFill rotWithShape="1">
          <a:blip r:embed="rId3">
            <a:alphaModFix amt="40000"/>
          </a:blip>
          <a:srcRect/>
          <a:stretch/>
        </p:blipFill>
        <p:spPr>
          <a:xfrm>
            <a:off x="20" y="10"/>
            <a:ext cx="12191980" cy="6857990"/>
          </a:xfrm>
          <a:prstGeom prst="rect">
            <a:avLst/>
          </a:prstGeom>
        </p:spPr>
      </p:pic>
      <p:sp>
        <p:nvSpPr>
          <p:cNvPr id="2" name="Titel 1">
            <a:extLst>
              <a:ext uri="{FF2B5EF4-FFF2-40B4-BE49-F238E27FC236}">
                <a16:creationId xmlns:a16="http://schemas.microsoft.com/office/drawing/2014/main" id="{9FE517C3-9549-1DB0-7F15-6947905D2531}"/>
              </a:ext>
            </a:extLst>
          </p:cNvPr>
          <p:cNvSpPr>
            <a:spLocks noGrp="1"/>
          </p:cNvSpPr>
          <p:nvPr>
            <p:ph type="title"/>
          </p:nvPr>
        </p:nvSpPr>
        <p:spPr>
          <a:xfrm>
            <a:off x="965200" y="965200"/>
            <a:ext cx="10261600" cy="3564869"/>
          </a:xfrm>
        </p:spPr>
        <p:txBody>
          <a:bodyPr vert="horz" lIns="91440" tIns="45720" rIns="91440" bIns="45720" rtlCol="0" anchor="b">
            <a:normAutofit/>
          </a:bodyPr>
          <a:lstStyle/>
          <a:p>
            <a:r>
              <a:rPr lang="en-US" sz="11500" dirty="0" err="1">
                <a:ln w="22225">
                  <a:solidFill>
                    <a:schemeClr val="tx1"/>
                  </a:solidFill>
                  <a:miter lim="800000"/>
                </a:ln>
                <a:noFill/>
                <a:latin typeface="Poppins Medium" panose="00000600000000000000" pitchFamily="2" charset="0"/>
                <a:cs typeface="Poppins Medium" panose="00000600000000000000" pitchFamily="2" charset="0"/>
              </a:rPr>
              <a:t>Kennistoets</a:t>
            </a:r>
            <a:endParaRPr lang="en-US" sz="11500" dirty="0">
              <a:ln w="22225">
                <a:solidFill>
                  <a:schemeClr val="tx1"/>
                </a:solidFill>
                <a:miter lim="800000"/>
              </a:ln>
              <a:noFill/>
              <a:latin typeface="Poppins Medium" panose="00000600000000000000" pitchFamily="2" charset="0"/>
              <a:cs typeface="Poppins Medium" panose="00000600000000000000" pitchFamily="2" charset="0"/>
            </a:endParaRPr>
          </a:p>
        </p:txBody>
      </p:sp>
    </p:spTree>
    <p:extLst>
      <p:ext uri="{BB962C8B-B14F-4D97-AF65-F5344CB8AC3E}">
        <p14:creationId xmlns:p14="http://schemas.microsoft.com/office/powerpoint/2010/main" val="4106660317"/>
      </p:ext>
    </p:extLst>
  </p:cSld>
  <p:clrMapOvr>
    <a:overrideClrMapping bg1="dk1" tx1="lt1" bg2="dk2" tx2="lt2" accent1="accent1" accent2="accent2" accent3="accent3" accent4="accent4" accent5="accent5" accent6="accent6" hlink="hlink" folHlink="folHlink"/>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AA39529ACD8934DB9A74C8FE516BD2B" ma:contentTypeVersion="20" ma:contentTypeDescription="Een nieuw document maken." ma:contentTypeScope="" ma:versionID="960a7a5fd27bbb78f518665e002dcfac">
  <xsd:schema xmlns:xsd="http://www.w3.org/2001/XMLSchema" xmlns:xs="http://www.w3.org/2001/XMLSchema" xmlns:p="http://schemas.microsoft.com/office/2006/metadata/properties" xmlns:ns2="48b611bf-b29f-4f35-9778-1996cbe4e115" xmlns:ns3="f6435e52-225e-40bf-aa54-5f26069553a3" targetNamespace="http://schemas.microsoft.com/office/2006/metadata/properties" ma:root="true" ma:fieldsID="993ea867e57a36c65af3d68940ff094f" ns2:_="" ns3:_="">
    <xsd:import namespace="48b611bf-b29f-4f35-9778-1996cbe4e115"/>
    <xsd:import namespace="f6435e52-225e-40bf-aa54-5f26069553a3"/>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3:SharedWithUsers" minOccurs="0"/>
                <xsd:element ref="ns3:SharedWithDetails" minOccurs="0"/>
                <xsd:element ref="ns2:MediaServiceAutoKeyPoints" minOccurs="0"/>
                <xsd:element ref="ns2:MediaServiceKeyPoints" minOccurs="0"/>
                <xsd:element ref="ns2:MediaServiceOCR" minOccurs="0"/>
                <xsd:element ref="ns2:MediaServiceLocation" minOccurs="0"/>
                <xsd:element ref="ns2:MediaLengthInSeconds" minOccurs="0"/>
                <xsd:element ref="ns2:lcf76f155ced4ddcb4097134ff3c332f" minOccurs="0"/>
                <xsd:element ref="ns3:TaxCatchAll" minOccurs="0"/>
                <xsd:element ref="ns2:Corpio"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b611bf-b29f-4f35-9778-1996cbe4e11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Afbeeldingtags" ma:readOnly="false" ma:fieldId="{5cf76f15-5ced-4ddc-b409-7134ff3c332f}" ma:taxonomyMulti="true" ma:sspId="2a0d7a68-b233-4825-b2e5-5979bfa416b3" ma:termSetId="09814cd3-568e-fe90-9814-8d621ff8fb84" ma:anchorId="fba54fb3-c3e1-fe81-a776-ca4b69148c4d" ma:open="true" ma:isKeyword="false">
      <xsd:complexType>
        <xsd:sequence>
          <xsd:element ref="pc:Terms" minOccurs="0" maxOccurs="1"/>
        </xsd:sequence>
      </xsd:complexType>
    </xsd:element>
    <xsd:element name="Corpio" ma:index="24" nillable="true" ma:displayName="Corpio" ma:default="Nee" ma:format="RadioButtons" ma:internalName="Corpio">
      <xsd:simpleType>
        <xsd:restriction base="dms:Choice">
          <xsd:enumeration value="Ja"/>
          <xsd:enumeration value="Nee"/>
        </xsd:restriction>
      </xsd:simpleType>
    </xsd:element>
    <xsd:element name="MediaServiceObjectDetectorVersions" ma:index="25"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f6435e52-225e-40bf-aa54-5f26069553a3" elementFormDefault="qualified">
    <xsd:import namespace="http://schemas.microsoft.com/office/2006/documentManagement/types"/>
    <xsd:import namespace="http://schemas.microsoft.com/office/infopath/2007/PartnerControls"/>
    <xsd:element name="SharedWithUsers" ma:index="14"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Gedeeld met details" ma:internalName="SharedWithDetails" ma:readOnly="true">
      <xsd:simpleType>
        <xsd:restriction base="dms:Note">
          <xsd:maxLength value="255"/>
        </xsd:restriction>
      </xsd:simpleType>
    </xsd:element>
    <xsd:element name="TaxCatchAll" ma:index="23" nillable="true" ma:displayName="Taxonomy Catch All Column" ma:hidden="true" ma:list="{4f3d11df-cf06-47ef-aaea-352b75e53bed}" ma:internalName="TaxCatchAll" ma:showField="CatchAllData" ma:web="f6435e52-225e-40bf-aa54-5f26069553a3">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48b611bf-b29f-4f35-9778-1996cbe4e115">
      <Terms xmlns="http://schemas.microsoft.com/office/infopath/2007/PartnerControls"/>
    </lcf76f155ced4ddcb4097134ff3c332f>
    <Corpio xmlns="48b611bf-b29f-4f35-9778-1996cbe4e115">Nee</Corpio>
    <TaxCatchAll xmlns="f6435e52-225e-40bf-aa54-5f26069553a3" xsi:nil="true"/>
  </documentManagement>
</p:properties>
</file>

<file path=customXml/itemProps1.xml><?xml version="1.0" encoding="utf-8"?>
<ds:datastoreItem xmlns:ds="http://schemas.openxmlformats.org/officeDocument/2006/customXml" ds:itemID="{34EBBEBA-3725-4E25-936F-8B385A6182E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b611bf-b29f-4f35-9778-1996cbe4e115"/>
    <ds:schemaRef ds:uri="f6435e52-225e-40bf-aa54-5f26069553a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E1561D8-3170-4204-9239-A9C366FE82F9}">
  <ds:schemaRefs>
    <ds:schemaRef ds:uri="http://schemas.microsoft.com/sharepoint/v3/contenttype/forms"/>
  </ds:schemaRefs>
</ds:datastoreItem>
</file>

<file path=customXml/itemProps3.xml><?xml version="1.0" encoding="utf-8"?>
<ds:datastoreItem xmlns:ds="http://schemas.openxmlformats.org/officeDocument/2006/customXml" ds:itemID="{2B7CF890-56C8-4787-9DAB-FBF494514F1A}">
  <ds:schemaRefs>
    <ds:schemaRef ds:uri="f6435e52-225e-40bf-aa54-5f26069553a3"/>
    <ds:schemaRef ds:uri="http://schemas.microsoft.com/office/2006/documentManagement/types"/>
    <ds:schemaRef ds:uri="http://purl.org/dc/terms/"/>
    <ds:schemaRef ds:uri="http://www.w3.org/XML/1998/namespace"/>
    <ds:schemaRef ds:uri="http://purl.org/dc/elements/1.1/"/>
    <ds:schemaRef ds:uri="http://schemas.microsoft.com/office/infopath/2007/PartnerControls"/>
    <ds:schemaRef ds:uri="http://purl.org/dc/dcmitype/"/>
    <ds:schemaRef ds:uri="http://schemas.openxmlformats.org/package/2006/metadata/core-properties"/>
    <ds:schemaRef ds:uri="48b611bf-b29f-4f35-9778-1996cbe4e115"/>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2514</TotalTime>
  <Words>2986</Words>
  <Application>Microsoft Office PowerPoint</Application>
  <PresentationFormat>Breedbeeld</PresentationFormat>
  <Paragraphs>272</Paragraphs>
  <Slides>44</Slides>
  <Notes>42</Notes>
  <HiddenSlides>0</HiddenSlides>
  <MMClips>0</MMClips>
  <ScaleCrop>false</ScaleCrop>
  <HeadingPairs>
    <vt:vector size="6" baseType="variant">
      <vt:variant>
        <vt:lpstr>Gebruikte lettertypen</vt:lpstr>
      </vt:variant>
      <vt:variant>
        <vt:i4>11</vt:i4>
      </vt:variant>
      <vt:variant>
        <vt:lpstr>Thema</vt:lpstr>
      </vt:variant>
      <vt:variant>
        <vt:i4>1</vt:i4>
      </vt:variant>
      <vt:variant>
        <vt:lpstr>Diatitels</vt:lpstr>
      </vt:variant>
      <vt:variant>
        <vt:i4>44</vt:i4>
      </vt:variant>
    </vt:vector>
  </HeadingPairs>
  <TitlesOfParts>
    <vt:vector size="56" baseType="lpstr">
      <vt:lpstr>Arial</vt:lpstr>
      <vt:lpstr>Calibri</vt:lpstr>
      <vt:lpstr>Calibri Light</vt:lpstr>
      <vt:lpstr>Courier New</vt:lpstr>
      <vt:lpstr>HKOHD M+ Gotham</vt:lpstr>
      <vt:lpstr>HKOJB B+ Gotham</vt:lpstr>
      <vt:lpstr>Poppins</vt:lpstr>
      <vt:lpstr>Poppins Medium</vt:lpstr>
      <vt:lpstr>Symbol</vt:lpstr>
      <vt:lpstr>Verdana</vt:lpstr>
      <vt:lpstr>Wingdings</vt:lpstr>
      <vt:lpstr>Kantoorthema</vt:lpstr>
      <vt:lpstr>FTO presentatie Verstandig voorschrijven en afleveren opioïden</vt:lpstr>
      <vt:lpstr>Programma</vt:lpstr>
      <vt:lpstr>Doelen van de bijeenkomst</vt:lpstr>
      <vt:lpstr>Context opioïdengebruik en aanleiding ontwikkeling werkwijzen  </vt:lpstr>
      <vt:lpstr>Context in Nederland</vt:lpstr>
      <vt:lpstr>Aanleiding ontwikkeling werkwijzen</vt:lpstr>
      <vt:lpstr>Werkwijzen</vt:lpstr>
      <vt:lpstr>NHG-Standaard pijn </vt:lpstr>
      <vt:lpstr>Kennistoets</vt:lpstr>
      <vt:lpstr>Kennistoets</vt:lpstr>
      <vt:lpstr>Kennistoets</vt:lpstr>
      <vt:lpstr>Kennistoets</vt:lpstr>
      <vt:lpstr>Kennistoets</vt:lpstr>
      <vt:lpstr>Kennistoets</vt:lpstr>
      <vt:lpstr>Kennistoets</vt:lpstr>
      <vt:lpstr>Kennistoets</vt:lpstr>
      <vt:lpstr>Kennistoets</vt:lpstr>
      <vt:lpstr>Hoe doen wij het? Ons eigen voorschrijfbeleid</vt:lpstr>
      <vt:lpstr>Aantal eerste uitgiften kortwerkende opioïden </vt:lpstr>
      <vt:lpstr>Aantal eerste uitgiften langwerkende opioïden </vt:lpstr>
      <vt:lpstr>Voorschriften per praktijk </vt:lpstr>
      <vt:lpstr>Duur opioïdengebruik</vt:lpstr>
      <vt:lpstr>Duur opioïdengebruik</vt:lpstr>
      <vt:lpstr>Voorschrijven en afleveren van opioïden in de eigen praktijk</vt:lpstr>
      <vt:lpstr>Opdracht 1</vt:lpstr>
      <vt:lpstr>Wanneer zijn opioïden meestal wel en niet zinvol?</vt:lpstr>
      <vt:lpstr>PowerPoint-presentatie</vt:lpstr>
      <vt:lpstr>Opdracht 2</vt:lpstr>
      <vt:lpstr>Richtlijn keuze type opioïd </vt:lpstr>
      <vt:lpstr>Opdracht 4</vt:lpstr>
      <vt:lpstr>Voorkomen onnodig (langdurig) gebruik</vt:lpstr>
      <vt:lpstr>Herhaalrecepten</vt:lpstr>
      <vt:lpstr>Opdracht 5</vt:lpstr>
      <vt:lpstr>Aandachtspunten</vt:lpstr>
      <vt:lpstr>Aandachtspunten</vt:lpstr>
      <vt:lpstr>Opdracht 6</vt:lpstr>
      <vt:lpstr>Opioïd geïnduceerde hyperalgesie</vt:lpstr>
      <vt:lpstr>Maken van afspraken</vt:lpstr>
      <vt:lpstr>Maken van afspraken</vt:lpstr>
      <vt:lpstr>Maken van afspraken</vt:lpstr>
      <vt:lpstr>Maken van afspraken</vt:lpstr>
      <vt:lpstr>Handige websites</vt:lpstr>
      <vt:lpstr>Afsluiting</vt:lpstr>
      <vt:lpstr>Disclaimer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Het verstandig voorschrijven en afleveren van opioïden</dc:title>
  <dc:creator>Sterre Otten</dc:creator>
  <cp:lastModifiedBy>Sterre Otten</cp:lastModifiedBy>
  <cp:revision>2</cp:revision>
  <dcterms:created xsi:type="dcterms:W3CDTF">2023-11-08T09:06:06Z</dcterms:created>
  <dcterms:modified xsi:type="dcterms:W3CDTF">2024-01-15T11:27:59Z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0x0101005AA39529ACD8934DB9A74C8FE516BD2B</vt:lpwstr>
  </property>
  <property fmtid="{D5CDD505-2E9C-101B-9397-08002B2CF9AE}" pid="3" name="MediaServiceImageTags">
    <vt:lpwstr/>
  </property>
</Properties>
</file>